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5" r:id="rId1"/>
  </p:sldMasterIdLst>
  <p:notesMasterIdLst>
    <p:notesMasterId r:id="rId45"/>
  </p:notesMasterIdLst>
  <p:handoutMasterIdLst>
    <p:handoutMasterId r:id="rId46"/>
  </p:handoutMasterIdLst>
  <p:sldIdLst>
    <p:sldId id="384" r:id="rId2"/>
    <p:sldId id="293" r:id="rId3"/>
    <p:sldId id="294" r:id="rId4"/>
    <p:sldId id="295" r:id="rId5"/>
    <p:sldId id="302" r:id="rId6"/>
    <p:sldId id="303" r:id="rId7"/>
    <p:sldId id="304" r:id="rId8"/>
    <p:sldId id="305" r:id="rId9"/>
    <p:sldId id="377" r:id="rId10"/>
    <p:sldId id="308" r:id="rId11"/>
    <p:sldId id="309" r:id="rId12"/>
    <p:sldId id="310" r:id="rId13"/>
    <p:sldId id="339" r:id="rId14"/>
    <p:sldId id="340" r:id="rId15"/>
    <p:sldId id="341" r:id="rId16"/>
    <p:sldId id="257" r:id="rId17"/>
    <p:sldId id="385" r:id="rId18"/>
    <p:sldId id="259" r:id="rId19"/>
    <p:sldId id="258" r:id="rId20"/>
    <p:sldId id="263" r:id="rId21"/>
    <p:sldId id="264" r:id="rId22"/>
    <p:sldId id="265" r:id="rId23"/>
    <p:sldId id="267" r:id="rId24"/>
    <p:sldId id="374" r:id="rId25"/>
    <p:sldId id="378" r:id="rId26"/>
    <p:sldId id="382" r:id="rId27"/>
    <p:sldId id="352" r:id="rId28"/>
    <p:sldId id="354" r:id="rId29"/>
    <p:sldId id="355" r:id="rId30"/>
    <p:sldId id="356" r:id="rId31"/>
    <p:sldId id="357" r:id="rId32"/>
    <p:sldId id="358" r:id="rId33"/>
    <p:sldId id="359" r:id="rId34"/>
    <p:sldId id="360" r:id="rId35"/>
    <p:sldId id="370" r:id="rId36"/>
    <p:sldId id="371" r:id="rId37"/>
    <p:sldId id="372" r:id="rId38"/>
    <p:sldId id="342" r:id="rId39"/>
    <p:sldId id="343" r:id="rId40"/>
    <p:sldId id="344" r:id="rId41"/>
    <p:sldId id="345" r:id="rId42"/>
    <p:sldId id="346" r:id="rId43"/>
    <p:sldId id="289"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8246" autoAdjust="0"/>
  </p:normalViewPr>
  <p:slideViewPr>
    <p:cSldViewPr>
      <p:cViewPr>
        <p:scale>
          <a:sx n="82" d="100"/>
          <a:sy n="82" d="100"/>
        </p:scale>
        <p:origin x="-129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45E9DDB9-0300-462A-9872-C5E4D0C747F2}" type="slidenum">
              <a:rPr lang="en-US" smtClean="0"/>
              <a:pPr/>
              <a:t>‹#›</a:t>
            </a:fld>
            <a:endParaRPr lang="en-US" dirty="0"/>
          </a:p>
        </p:txBody>
      </p:sp>
    </p:spTree>
    <p:extLst>
      <p:ext uri="{BB962C8B-B14F-4D97-AF65-F5344CB8AC3E}">
        <p14:creationId xmlns:p14="http://schemas.microsoft.com/office/powerpoint/2010/main" val="23419176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Arial" charset="0"/>
                <a:ea typeface="+mn-ea"/>
                <a:cs typeface="+mn-cs"/>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atin typeface="Arial" charset="0"/>
                <a:ea typeface="+mn-ea"/>
                <a:cs typeface="+mn-cs"/>
              </a:defRPr>
            </a:lvl1pPr>
          </a:lstStyle>
          <a:p>
            <a:pPr>
              <a:defRPr/>
            </a:pPr>
            <a:fld id="{4AABFDC4-3536-457B-A2C6-3C4372684AF5}" type="slidenum">
              <a:rPr lang="en-US"/>
              <a:pPr>
                <a:defRPr/>
              </a:pPr>
              <a:t>‹#›</a:t>
            </a:fld>
            <a:endParaRPr lang="en-US" dirty="0"/>
          </a:p>
        </p:txBody>
      </p:sp>
    </p:spTree>
    <p:extLst>
      <p:ext uri="{BB962C8B-B14F-4D97-AF65-F5344CB8AC3E}">
        <p14:creationId xmlns:p14="http://schemas.microsoft.com/office/powerpoint/2010/main" val="21432419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
        <p:nvSpPr>
          <p:cNvPr id="36868" name="Slide Number Placeholder 3"/>
          <p:cNvSpPr>
            <a:spLocks noGrp="1"/>
          </p:cNvSpPr>
          <p:nvPr>
            <p:ph type="sldNum" sz="quarter" idx="5"/>
          </p:nvPr>
        </p:nvSpPr>
        <p:spPr>
          <a:noFill/>
        </p:spPr>
        <p:txBody>
          <a:bodyPr/>
          <a:lstStyle/>
          <a:p>
            <a:fld id="{C462212E-43DA-4393-B3D8-A71E0449690E}" type="slidenum">
              <a:rPr lang="en-US" smtClean="0"/>
              <a:pPr/>
              <a:t>1</a:t>
            </a:fld>
            <a:endParaRPr lang="en-US" dirty="0" smtClean="0"/>
          </a:p>
        </p:txBody>
      </p:sp>
      <p:sp>
        <p:nvSpPr>
          <p:cNvPr id="36869" name="Date Placeholder 4"/>
          <p:cNvSpPr>
            <a:spLocks noGrp="1"/>
          </p:cNvSpPr>
          <p:nvPr>
            <p:ph type="dt" sz="quarter"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9725C2-159C-4081-9C44-D163121A1C4E}" type="slidenum">
              <a:rPr lang="en-US" smtClean="0">
                <a:latin typeface="Arial" pitchFamily="34" charset="0"/>
                <a:cs typeface="Arial" pitchFamily="34" charset="0"/>
              </a:rPr>
              <a:pPr/>
              <a:t>10</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E28D61-FABB-42E9-A720-0B7AA1F616AD}" type="slidenum">
              <a:rPr lang="en-US" smtClean="0">
                <a:latin typeface="Arial" pitchFamily="34" charset="0"/>
                <a:cs typeface="Arial" pitchFamily="34" charset="0"/>
              </a:rPr>
              <a:pPr/>
              <a:t>11</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0419F-0BDA-4D51-8EBF-73DFBE738C31}" type="slidenum">
              <a:rPr lang="en-US" smtClean="0">
                <a:latin typeface="Arial" pitchFamily="34" charset="0"/>
                <a:cs typeface="Arial" pitchFamily="34" charset="0"/>
              </a:rPr>
              <a:pPr/>
              <a:t>13</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904E04-103D-4F19-B897-1557D95AA867}" type="slidenum">
              <a:rPr lang="en-US" smtClean="0">
                <a:latin typeface="Arial" pitchFamily="34" charset="0"/>
                <a:cs typeface="Arial" pitchFamily="34" charset="0"/>
              </a:rPr>
              <a:pPr/>
              <a:t>14</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F87515-AD12-430C-B7F2-13730E09787F}" type="slidenum">
              <a:rPr lang="en-US" smtClean="0">
                <a:latin typeface="Arial" pitchFamily="34" charset="0"/>
                <a:cs typeface="Arial" pitchFamily="34" charset="0"/>
              </a:rPr>
              <a:pPr/>
              <a:t>2</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could also have retaliation or harassment</a:t>
            </a:r>
          </a:p>
          <a:p>
            <a:pPr eaLnBrk="1" hangingPunct="1">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8CAE13-7B10-445D-9B74-4B3365C217BB}" type="slidenum">
              <a:rPr lang="en-US" smtClean="0">
                <a:latin typeface="Arial" pitchFamily="34" charset="0"/>
                <a:ea typeface="ＭＳ Ｐゴシック"/>
                <a:cs typeface="ＭＳ Ｐゴシック"/>
              </a:rPr>
              <a:pPr/>
              <a:t>22</a:t>
            </a:fld>
            <a:endParaRPr lang="en-US" dirty="0" smtClean="0">
              <a:latin typeface="Arial" pitchFamily="34" charset="0"/>
              <a:ea typeface="ＭＳ Ｐゴシック"/>
              <a:cs typeface="ＭＳ Ｐゴシック"/>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27</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3719F6-DBE6-406D-92C3-9FDD1B63898E}" type="slidenum">
              <a:rPr lang="en-US" smtClean="0">
                <a:latin typeface="Arial" pitchFamily="34" charset="0"/>
                <a:cs typeface="Arial" pitchFamily="34" charset="0"/>
              </a:rPr>
              <a:pPr/>
              <a:t>3</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32</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33</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5B1F1-EF03-4B7F-8E73-F83464E03B66}" type="slidenum">
              <a:rPr lang="en-US" smtClean="0">
                <a:latin typeface="Arial" pitchFamily="34" charset="0"/>
                <a:cs typeface="Arial" pitchFamily="34" charset="0"/>
              </a:rPr>
              <a:pPr/>
              <a:t>35</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36</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37</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38</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39</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40</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B1884-A144-459F-8BD8-5A40FB8ACAED}" type="slidenum">
              <a:rPr lang="en-US" smtClean="0">
                <a:latin typeface="Arial" pitchFamily="34" charset="0"/>
                <a:cs typeface="Arial" pitchFamily="34" charset="0"/>
              </a:rPr>
              <a:pPr/>
              <a:t>4</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41</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42</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43</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4C5295-DA69-4472-9AE5-57657392BB95}" type="slidenum">
              <a:rPr lang="en-US" smtClean="0">
                <a:latin typeface="Arial" pitchFamily="34" charset="0"/>
                <a:cs typeface="Arial" pitchFamily="34" charset="0"/>
              </a:rPr>
              <a:pPr/>
              <a:t>5</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dirty="0" smtClean="0"/>
              <a:t>Intent is to avoid a guessing game as to whether FMLA applies</a:t>
            </a:r>
          </a:p>
          <a:p>
            <a:pPr eaLnBrk="1" hangingPunct="1">
              <a:buFontTx/>
              <a:buChar char="•"/>
            </a:pPr>
            <a:r>
              <a:rPr lang="en-US" dirty="0" smtClean="0"/>
              <a:t>Employees can’t be silent</a:t>
            </a:r>
          </a:p>
          <a:p>
            <a:pPr eaLnBrk="1" hangingPunct="1">
              <a:buFontTx/>
              <a:buChar char="•"/>
            </a:pPr>
            <a:r>
              <a:rPr lang="en-US" dirty="0" smtClean="0"/>
              <a:t>Calling in sick is not enough</a:t>
            </a:r>
          </a:p>
          <a:p>
            <a:pPr eaLnBrk="1" hangingPunct="1">
              <a:buFontTx/>
              <a:buChar char="•"/>
            </a:pPr>
            <a:r>
              <a:rPr lang="en-US" dirty="0" smtClean="0"/>
              <a:t>Usual and customary notice could include:</a:t>
            </a:r>
          </a:p>
          <a:p>
            <a:pPr lvl="1" eaLnBrk="1" hangingPunct="1">
              <a:buFontTx/>
              <a:buChar char="•"/>
            </a:pPr>
            <a:r>
              <a:rPr lang="en-US" dirty="0" smtClean="0"/>
              <a:t>Contacting specific person, for example, a leave administrator, to request leave.</a:t>
            </a:r>
          </a:p>
          <a:p>
            <a:pPr lvl="1" eaLnBrk="1" hangingPunct="1">
              <a:buFontTx/>
              <a:buChar char="•"/>
            </a:pPr>
            <a:r>
              <a:rPr lang="en-US" dirty="0" smtClean="0"/>
              <a:t>Providing written notice of the need for leave.</a:t>
            </a:r>
          </a:p>
          <a:p>
            <a:pPr lvl="1" eaLnBrk="1" hangingPunct="1">
              <a:buFontTx/>
              <a:buChar char="•"/>
            </a:pPr>
            <a:r>
              <a:rPr lang="en-US" dirty="0" smtClean="0"/>
              <a:t>Call in within a specified period of time.  For example, two hours before start of shift.</a:t>
            </a:r>
          </a:p>
          <a:p>
            <a:pPr lvl="1" eaLnBrk="1" hangingPunct="1">
              <a:buFontTx/>
              <a:buChar char="•"/>
            </a:pPr>
            <a:r>
              <a:rPr lang="en-US" dirty="0" smtClean="0"/>
              <a:t>But note, employers cant deny leave if employees satisfy FMLA notice requirements under the regulations. </a:t>
            </a:r>
          </a:p>
          <a:p>
            <a:pPr lvl="1" eaLnBrk="1" hangingPunct="1">
              <a:buFontTx/>
              <a:buChar char="•"/>
            </a:pPr>
            <a:r>
              <a:rPr lang="en-US" dirty="0" smtClean="0"/>
              <a:t>For intermittent leave, in particular, if there is an emergency, must give notice as soon as practicable under all of the circumstances.</a:t>
            </a:r>
          </a:p>
          <a:p>
            <a:pPr lvl="1" eaLnBrk="1" hangingPunct="1">
              <a:buFontTx/>
              <a:buChar char="•"/>
            </a:pPr>
            <a:r>
              <a:rPr lang="en-US" dirty="0" smtClean="0"/>
              <a:t>Can’t be draconian</a:t>
            </a:r>
          </a:p>
          <a:p>
            <a:pPr lvl="1" eaLnBrk="1" hangingPunct="1">
              <a:buFontTx/>
              <a:buChar char="•"/>
            </a:pPr>
            <a:r>
              <a:rPr lang="en-US" dirty="0" smtClean="0"/>
              <a:t>But default should be moved to the rule that employees generally do not receive FMLA leave unless they comply with employer’s reasonable, and uniformly enforced rules.</a:t>
            </a:r>
          </a:p>
        </p:txBody>
      </p:sp>
      <p:sp>
        <p:nvSpPr>
          <p:cNvPr id="4" name="Date Placeholder 3"/>
          <p:cNvSpPr>
            <a:spLocks noGrp="1"/>
          </p:cNvSpPr>
          <p:nvPr>
            <p:ph type="dt" idx="10"/>
          </p:nvPr>
        </p:nvSpPr>
        <p:spPr/>
        <p:txBody>
          <a:bodyPr/>
          <a:lstStyle/>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E5596B-81F9-49BC-A88E-570B5D6BEF8B}" type="slidenum">
              <a:rPr lang="en-US" smtClean="0">
                <a:latin typeface="Arial" pitchFamily="34" charset="0"/>
                <a:cs typeface="Arial" pitchFamily="34" charset="0"/>
              </a:rPr>
              <a:pPr/>
              <a:t>7</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DC2068-7CEE-4EF0-B373-A7AB1C8CF590}" type="slidenum">
              <a:rPr lang="en-US" smtClean="0">
                <a:latin typeface="Arial" pitchFamily="34" charset="0"/>
                <a:cs typeface="Arial" pitchFamily="34" charset="0"/>
              </a:rPr>
              <a:pPr/>
              <a:t>8</a:t>
            </a:fld>
            <a:endParaRPr lang="en-US" dirty="0" smtClean="0">
              <a:latin typeface="Arial" pitchFamily="34" charset="0"/>
              <a:cs typeface="Arial" pitchFamily="34" charset="0"/>
            </a:endParaRPr>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ABFDC4-3536-457B-A2C6-3C4372684AF5}"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5" descr="background5"/>
          <p:cNvPicPr>
            <a:picLocks noChangeAspect="1" noChangeArrowheads="1"/>
          </p:cNvPicPr>
          <p:nvPr/>
        </p:nvPicPr>
        <p:blipFill>
          <a:blip r:embed="rId2" cstate="print"/>
          <a:srcRect/>
          <a:stretch>
            <a:fillRect/>
          </a:stretch>
        </p:blipFill>
        <p:spPr bwMode="auto">
          <a:xfrm>
            <a:off x="0" y="3762375"/>
            <a:ext cx="3211513" cy="3095625"/>
          </a:xfrm>
          <a:prstGeom prst="rect">
            <a:avLst/>
          </a:prstGeom>
          <a:noFill/>
          <a:ln w="9525">
            <a:noFill/>
            <a:miter lim="800000"/>
            <a:headEnd/>
            <a:tailEnd/>
          </a:ln>
        </p:spPr>
      </p:pic>
      <p:pic>
        <p:nvPicPr>
          <p:cNvPr id="5" name="Picture 12" descr="crowdblue"/>
          <p:cNvPicPr>
            <a:picLocks noChangeAspect="1" noChangeArrowheads="1"/>
          </p:cNvPicPr>
          <p:nvPr/>
        </p:nvPicPr>
        <p:blipFill>
          <a:blip r:embed="rId3" cstate="print"/>
          <a:srcRect/>
          <a:stretch>
            <a:fillRect/>
          </a:stretch>
        </p:blipFill>
        <p:spPr bwMode="auto">
          <a:xfrm>
            <a:off x="0" y="0"/>
            <a:ext cx="3198813" cy="3143250"/>
          </a:xfrm>
          <a:prstGeom prst="rect">
            <a:avLst/>
          </a:prstGeom>
          <a:noFill/>
          <a:ln w="9525">
            <a:noFill/>
            <a:miter lim="800000"/>
            <a:headEnd/>
            <a:tailEnd/>
          </a:ln>
        </p:spPr>
      </p:pic>
      <p:sp>
        <p:nvSpPr>
          <p:cNvPr id="6" name="Rectangle 3"/>
          <p:cNvSpPr>
            <a:spLocks noChangeArrowheads="1"/>
          </p:cNvSpPr>
          <p:nvPr/>
        </p:nvSpPr>
        <p:spPr bwMode="auto">
          <a:xfrm>
            <a:off x="0" y="3125788"/>
            <a:ext cx="9144000" cy="6858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7" name="Picture 10" descr="JL_1-dark"/>
          <p:cNvPicPr>
            <a:picLocks noChangeAspect="1" noChangeArrowheads="1"/>
          </p:cNvPicPr>
          <p:nvPr/>
        </p:nvPicPr>
        <p:blipFill>
          <a:blip r:embed="rId4" cstate="print"/>
          <a:srcRect/>
          <a:stretch>
            <a:fillRect/>
          </a:stretch>
        </p:blipFill>
        <p:spPr bwMode="auto">
          <a:xfrm>
            <a:off x="231775" y="4149725"/>
            <a:ext cx="2686050" cy="796925"/>
          </a:xfrm>
          <a:prstGeom prst="rect">
            <a:avLst/>
          </a:prstGeom>
          <a:noFill/>
          <a:ln w="9525">
            <a:noFill/>
            <a:miter lim="800000"/>
            <a:headEnd/>
            <a:tailEnd/>
          </a:ln>
        </p:spPr>
      </p:pic>
      <p:sp>
        <p:nvSpPr>
          <p:cNvPr id="6148" name="Rectangle 4"/>
          <p:cNvSpPr>
            <a:spLocks noGrp="1" noChangeArrowheads="1"/>
          </p:cNvSpPr>
          <p:nvPr>
            <p:ph type="ctrTitle"/>
          </p:nvPr>
        </p:nvSpPr>
        <p:spPr>
          <a:xfrm>
            <a:off x="0" y="3048000"/>
            <a:ext cx="9144000" cy="762000"/>
          </a:xfrm>
        </p:spPr>
        <p:txBody>
          <a:bodyPr/>
          <a:lstStyle>
            <a:lvl1pPr algn="ctr">
              <a:defRPr/>
            </a:lvl1pPr>
          </a:lstStyle>
          <a:p>
            <a:r>
              <a:rPr lang="en-US" smtClean="0"/>
              <a:t>Click to edit Master title style</a:t>
            </a:r>
            <a:endParaRPr lang="en-US"/>
          </a:p>
        </p:txBody>
      </p:sp>
      <p:sp>
        <p:nvSpPr>
          <p:cNvPr id="6149" name="Rectangle 5"/>
          <p:cNvSpPr>
            <a:spLocks noGrp="1" noChangeArrowheads="1"/>
          </p:cNvSpPr>
          <p:nvPr>
            <p:ph type="subTitle" idx="1"/>
          </p:nvPr>
        </p:nvSpPr>
        <p:spPr>
          <a:xfrm>
            <a:off x="3581400" y="4267200"/>
            <a:ext cx="4419600" cy="1981200"/>
          </a:xfrm>
        </p:spPr>
        <p:txBody>
          <a:bodyPr/>
          <a:lstStyle>
            <a:lvl1pPr marL="0" indent="0">
              <a:lnSpc>
                <a:spcPct val="150000"/>
              </a:lnSpc>
              <a:defRPr sz="1800">
                <a:solidFill>
                  <a:schemeClr val="tx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0088" y="228600"/>
            <a:ext cx="1681162" cy="6423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06600" y="228600"/>
            <a:ext cx="4891088" cy="6423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6600" y="228600"/>
            <a:ext cx="6705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27238" y="985838"/>
            <a:ext cx="3275012" cy="5665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54650" y="985838"/>
            <a:ext cx="3276600" cy="5665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27238" y="985838"/>
            <a:ext cx="3275012"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54650" y="985838"/>
            <a:ext cx="3276600" cy="566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8229600" y="6488668"/>
            <a:ext cx="914400" cy="369332"/>
          </a:xfrm>
          <a:prstGeom prst="rect">
            <a:avLst/>
          </a:prstGeom>
          <a:noFill/>
        </p:spPr>
        <p:txBody>
          <a:bodyPr wrap="square" rtlCol="0">
            <a:spAutoFit/>
          </a:bodyPr>
          <a:lstStyle/>
          <a:p>
            <a:fld id="{95282F60-4908-45E5-AA96-135634B198E7}"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827213" cy="6858000"/>
          </a:xfrm>
          <a:prstGeom prst="rect">
            <a:avLst/>
          </a:prstGeom>
          <a:solidFill>
            <a:schemeClr val="bg1"/>
          </a:solidFill>
          <a:ln w="9525">
            <a:noFill/>
            <a:miter lim="800000"/>
            <a:headEnd/>
            <a:tailEnd/>
          </a:ln>
          <a:effectLst/>
        </p:spPr>
        <p:txBody>
          <a:bodyPr wrap="none" anchor="ctr"/>
          <a:lstStyle/>
          <a:p>
            <a:pPr>
              <a:defRPr/>
            </a:pPr>
            <a:endParaRPr lang="en-US" dirty="0"/>
          </a:p>
        </p:txBody>
      </p:sp>
      <p:pic>
        <p:nvPicPr>
          <p:cNvPr id="1027" name="Picture 16" descr="crowdblue"/>
          <p:cNvPicPr>
            <a:picLocks noChangeAspect="1" noChangeArrowheads="1"/>
          </p:cNvPicPr>
          <p:nvPr/>
        </p:nvPicPr>
        <p:blipFill>
          <a:blip r:embed="rId14" cstate="print">
            <a:lum contrast="-20000"/>
          </a:blip>
          <a:srcRect/>
          <a:stretch>
            <a:fillRect/>
          </a:stretch>
        </p:blipFill>
        <p:spPr bwMode="auto">
          <a:xfrm>
            <a:off x="0" y="914400"/>
            <a:ext cx="1817688" cy="5943600"/>
          </a:xfrm>
          <a:prstGeom prst="rect">
            <a:avLst/>
          </a:prstGeom>
          <a:noFill/>
          <a:ln w="9525">
            <a:noFill/>
            <a:miter lim="800000"/>
            <a:headEnd/>
            <a:tailEnd/>
          </a:ln>
        </p:spPr>
      </p:pic>
      <p:sp>
        <p:nvSpPr>
          <p:cNvPr id="1039" name="Rectangle 15"/>
          <p:cNvSpPr>
            <a:spLocks noChangeArrowheads="1"/>
          </p:cNvSpPr>
          <p:nvPr/>
        </p:nvSpPr>
        <p:spPr bwMode="auto">
          <a:xfrm>
            <a:off x="1816100" y="0"/>
            <a:ext cx="7327900" cy="91440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1029" name="Rectangle 2"/>
          <p:cNvSpPr>
            <a:spLocks noGrp="1" noChangeArrowheads="1"/>
          </p:cNvSpPr>
          <p:nvPr>
            <p:ph type="title"/>
          </p:nvPr>
        </p:nvSpPr>
        <p:spPr bwMode="auto">
          <a:xfrm>
            <a:off x="2006600" y="228600"/>
            <a:ext cx="6705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057400" y="457200"/>
            <a:ext cx="6704012" cy="5665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 name="Picture 19" descr="JL_white"/>
          <p:cNvPicPr>
            <a:picLocks noChangeAspect="1" noChangeArrowheads="1"/>
          </p:cNvPicPr>
          <p:nvPr/>
        </p:nvPicPr>
        <p:blipFill>
          <a:blip r:embed="rId15" cstate="print"/>
          <a:srcRect/>
          <a:stretch>
            <a:fillRect/>
          </a:stretch>
        </p:blipFill>
        <p:spPr bwMode="auto">
          <a:xfrm>
            <a:off x="114300" y="384175"/>
            <a:ext cx="1606550" cy="3254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Franklin Gothic Medium" pitchFamily="34" charset="0"/>
          <a:cs typeface="Arial" charset="0"/>
        </a:defRPr>
      </a:lvl2pPr>
      <a:lvl3pPr algn="l" rtl="0" eaLnBrk="1" fontAlgn="base" hangingPunct="1">
        <a:spcBef>
          <a:spcPct val="0"/>
        </a:spcBef>
        <a:spcAft>
          <a:spcPct val="0"/>
        </a:spcAft>
        <a:defRPr sz="2400">
          <a:solidFill>
            <a:schemeClr val="tx2"/>
          </a:solidFill>
          <a:latin typeface="Franklin Gothic Medium" pitchFamily="34" charset="0"/>
          <a:cs typeface="Arial" charset="0"/>
        </a:defRPr>
      </a:lvl3pPr>
      <a:lvl4pPr algn="l" rtl="0" eaLnBrk="1" fontAlgn="base" hangingPunct="1">
        <a:spcBef>
          <a:spcPct val="0"/>
        </a:spcBef>
        <a:spcAft>
          <a:spcPct val="0"/>
        </a:spcAft>
        <a:defRPr sz="2400">
          <a:solidFill>
            <a:schemeClr val="tx2"/>
          </a:solidFill>
          <a:latin typeface="Franklin Gothic Medium" pitchFamily="34" charset="0"/>
          <a:cs typeface="Arial" charset="0"/>
        </a:defRPr>
      </a:lvl4pPr>
      <a:lvl5pPr algn="l" rtl="0" eaLnBrk="1" fontAlgn="base" hangingPunct="1">
        <a:spcBef>
          <a:spcPct val="0"/>
        </a:spcBef>
        <a:spcAft>
          <a:spcPct val="0"/>
        </a:spcAft>
        <a:defRPr sz="2400">
          <a:solidFill>
            <a:schemeClr val="tx2"/>
          </a:solidFill>
          <a:latin typeface="Franklin Gothic Medium" pitchFamily="34" charset="0"/>
          <a:cs typeface="Arial" charset="0"/>
        </a:defRPr>
      </a:lvl5pPr>
      <a:lvl6pPr marL="457200" algn="l" rtl="0" eaLnBrk="1" fontAlgn="base" hangingPunct="1">
        <a:spcBef>
          <a:spcPct val="0"/>
        </a:spcBef>
        <a:spcAft>
          <a:spcPct val="0"/>
        </a:spcAft>
        <a:defRPr sz="2400">
          <a:solidFill>
            <a:schemeClr val="tx2"/>
          </a:solidFill>
          <a:latin typeface="Franklin Gothic Medium" pitchFamily="34" charset="0"/>
          <a:cs typeface="Arial" charset="0"/>
        </a:defRPr>
      </a:lvl6pPr>
      <a:lvl7pPr marL="914400" algn="l" rtl="0" eaLnBrk="1" fontAlgn="base" hangingPunct="1">
        <a:spcBef>
          <a:spcPct val="0"/>
        </a:spcBef>
        <a:spcAft>
          <a:spcPct val="0"/>
        </a:spcAft>
        <a:defRPr sz="2400">
          <a:solidFill>
            <a:schemeClr val="tx2"/>
          </a:solidFill>
          <a:latin typeface="Franklin Gothic Medium" pitchFamily="34" charset="0"/>
          <a:cs typeface="Arial" charset="0"/>
        </a:defRPr>
      </a:lvl7pPr>
      <a:lvl8pPr marL="1371600" algn="l" rtl="0" eaLnBrk="1" fontAlgn="base" hangingPunct="1">
        <a:spcBef>
          <a:spcPct val="0"/>
        </a:spcBef>
        <a:spcAft>
          <a:spcPct val="0"/>
        </a:spcAft>
        <a:defRPr sz="2400">
          <a:solidFill>
            <a:schemeClr val="tx2"/>
          </a:solidFill>
          <a:latin typeface="Franklin Gothic Medium" pitchFamily="34" charset="0"/>
          <a:cs typeface="Arial" charset="0"/>
        </a:defRPr>
      </a:lvl8pPr>
      <a:lvl9pPr marL="1828800" algn="l" rtl="0" eaLnBrk="1" fontAlgn="base" hangingPunct="1">
        <a:spcBef>
          <a:spcPct val="0"/>
        </a:spcBef>
        <a:spcAft>
          <a:spcPct val="0"/>
        </a:spcAft>
        <a:defRPr sz="2400">
          <a:solidFill>
            <a:schemeClr val="tx2"/>
          </a:solidFill>
          <a:latin typeface="Franklin Gothic Medium" pitchFamily="34" charset="0"/>
          <a:cs typeface="Arial" charset="0"/>
        </a:defRPr>
      </a:lvl9pPr>
    </p:titleStyle>
    <p:bodyStyle>
      <a:lvl1pPr marL="342900" indent="-342900" algn="l" rtl="0" eaLnBrk="1" fontAlgn="base" hangingPunct="1">
        <a:lnSpc>
          <a:spcPct val="125000"/>
        </a:lnSpc>
        <a:spcBef>
          <a:spcPct val="20000"/>
        </a:spcBef>
        <a:spcAft>
          <a:spcPct val="0"/>
        </a:spcAft>
        <a:defRPr sz="2000">
          <a:solidFill>
            <a:srgbClr val="000000"/>
          </a:solidFill>
          <a:latin typeface="+mn-lt"/>
          <a:ea typeface="+mn-ea"/>
          <a:cs typeface="+mn-cs"/>
        </a:defRPr>
      </a:lvl1pPr>
      <a:lvl2pPr marL="742950" indent="-285750" algn="l" rtl="0" eaLnBrk="1" fontAlgn="base" hangingPunct="1">
        <a:lnSpc>
          <a:spcPct val="125000"/>
        </a:lnSpc>
        <a:spcBef>
          <a:spcPct val="20000"/>
        </a:spcBef>
        <a:spcAft>
          <a:spcPct val="0"/>
        </a:spcAft>
        <a:buSzPct val="70000"/>
        <a:buChar char="•"/>
        <a:defRPr>
          <a:solidFill>
            <a:srgbClr val="000000"/>
          </a:solidFill>
          <a:latin typeface="+mn-lt"/>
          <a:cs typeface="+mn-cs"/>
        </a:defRPr>
      </a:lvl2pPr>
      <a:lvl3pPr marL="1143000" indent="-228600" algn="l" rtl="0" eaLnBrk="1" fontAlgn="base" hangingPunct="1">
        <a:lnSpc>
          <a:spcPct val="125000"/>
        </a:lnSpc>
        <a:spcBef>
          <a:spcPct val="20000"/>
        </a:spcBef>
        <a:spcAft>
          <a:spcPct val="0"/>
        </a:spcAft>
        <a:buSzPct val="70000"/>
        <a:buFont typeface="Wingdings" pitchFamily="2" charset="2"/>
        <a:buChar char="ú"/>
        <a:defRPr sz="1600">
          <a:solidFill>
            <a:srgbClr val="000000"/>
          </a:solidFill>
          <a:latin typeface="+mn-lt"/>
          <a:cs typeface="+mn-cs"/>
        </a:defRPr>
      </a:lvl3pPr>
      <a:lvl4pPr marL="1600200" indent="-228600" algn="l" rtl="0" eaLnBrk="1" fontAlgn="base" hangingPunct="1">
        <a:lnSpc>
          <a:spcPct val="125000"/>
        </a:lnSpc>
        <a:spcBef>
          <a:spcPct val="20000"/>
        </a:spcBef>
        <a:spcAft>
          <a:spcPct val="0"/>
        </a:spcAft>
        <a:buChar char="–"/>
        <a:defRPr sz="1600">
          <a:solidFill>
            <a:srgbClr val="000000"/>
          </a:solidFill>
          <a:latin typeface="+mn-lt"/>
          <a:cs typeface="+mn-cs"/>
        </a:defRPr>
      </a:lvl4pPr>
      <a:lvl5pPr marL="2057400" indent="-228600" algn="l" rtl="0" eaLnBrk="1" fontAlgn="base" hangingPunct="1">
        <a:lnSpc>
          <a:spcPct val="125000"/>
        </a:lnSpc>
        <a:spcBef>
          <a:spcPct val="20000"/>
        </a:spcBef>
        <a:spcAft>
          <a:spcPct val="0"/>
        </a:spcAft>
        <a:buChar char="»"/>
        <a:defRPr sz="1600">
          <a:solidFill>
            <a:srgbClr val="000000"/>
          </a:solidFill>
          <a:latin typeface="+mn-lt"/>
          <a:cs typeface="+mn-cs"/>
        </a:defRPr>
      </a:lvl5pPr>
      <a:lvl6pPr marL="2514600" indent="-228600" algn="l" rtl="0" eaLnBrk="1" fontAlgn="base" hangingPunct="1">
        <a:lnSpc>
          <a:spcPct val="125000"/>
        </a:lnSpc>
        <a:spcBef>
          <a:spcPct val="20000"/>
        </a:spcBef>
        <a:spcAft>
          <a:spcPct val="0"/>
        </a:spcAft>
        <a:buChar char="»"/>
        <a:defRPr sz="1600">
          <a:solidFill>
            <a:srgbClr val="000000"/>
          </a:solidFill>
          <a:latin typeface="+mn-lt"/>
          <a:cs typeface="+mn-cs"/>
        </a:defRPr>
      </a:lvl6pPr>
      <a:lvl7pPr marL="2971800" indent="-228600" algn="l" rtl="0" eaLnBrk="1" fontAlgn="base" hangingPunct="1">
        <a:lnSpc>
          <a:spcPct val="125000"/>
        </a:lnSpc>
        <a:spcBef>
          <a:spcPct val="20000"/>
        </a:spcBef>
        <a:spcAft>
          <a:spcPct val="0"/>
        </a:spcAft>
        <a:buChar char="»"/>
        <a:defRPr sz="1600">
          <a:solidFill>
            <a:srgbClr val="000000"/>
          </a:solidFill>
          <a:latin typeface="+mn-lt"/>
          <a:cs typeface="+mn-cs"/>
        </a:defRPr>
      </a:lvl7pPr>
      <a:lvl8pPr marL="3429000" indent="-228600" algn="l" rtl="0" eaLnBrk="1" fontAlgn="base" hangingPunct="1">
        <a:lnSpc>
          <a:spcPct val="125000"/>
        </a:lnSpc>
        <a:spcBef>
          <a:spcPct val="20000"/>
        </a:spcBef>
        <a:spcAft>
          <a:spcPct val="0"/>
        </a:spcAft>
        <a:buChar char="»"/>
        <a:defRPr sz="1600">
          <a:solidFill>
            <a:srgbClr val="000000"/>
          </a:solidFill>
          <a:latin typeface="+mn-lt"/>
          <a:cs typeface="+mn-cs"/>
        </a:defRPr>
      </a:lvl8pPr>
      <a:lvl9pPr marL="3886200" indent="-228600" algn="l" rtl="0" eaLnBrk="1" fontAlgn="base" hangingPunct="1">
        <a:lnSpc>
          <a:spcPct val="125000"/>
        </a:lnSpc>
        <a:spcBef>
          <a:spcPct val="20000"/>
        </a:spcBef>
        <a:spcAft>
          <a:spcPct val="0"/>
        </a:spcAft>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rienne.Conrad@jacksonlewi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3124200"/>
            <a:ext cx="9144000" cy="609600"/>
          </a:xfrm>
        </p:spPr>
        <p:txBody>
          <a:bodyPr/>
          <a:lstStyle/>
          <a:p>
            <a:pPr eaLnBrk="1" hangingPunct="1"/>
            <a:r>
              <a:rPr lang="en-US" sz="2500" b="1" dirty="0" smtClean="0"/>
              <a:t>Slipping Through The Cracks: The Dominating Dilemmas Of Disability Management</a:t>
            </a:r>
          </a:p>
        </p:txBody>
      </p:sp>
      <p:sp>
        <p:nvSpPr>
          <p:cNvPr id="4099" name="Rectangle 5"/>
          <p:cNvSpPr>
            <a:spLocks noGrp="1" noChangeArrowheads="1"/>
          </p:cNvSpPr>
          <p:nvPr>
            <p:ph type="subTitle" idx="1"/>
          </p:nvPr>
        </p:nvSpPr>
        <p:spPr>
          <a:xfrm>
            <a:off x="3581400" y="3962401"/>
            <a:ext cx="4191000" cy="2592388"/>
          </a:xfrm>
          <a:noFill/>
        </p:spPr>
        <p:txBody>
          <a:bodyPr/>
          <a:lstStyle/>
          <a:p>
            <a:pPr algn="ctr">
              <a:lnSpc>
                <a:spcPct val="100000"/>
              </a:lnSpc>
            </a:pPr>
            <a:endParaRPr lang="en-US" sz="2000" dirty="0" smtClean="0"/>
          </a:p>
          <a:p>
            <a:pPr algn="ctr">
              <a:lnSpc>
                <a:spcPct val="100000"/>
              </a:lnSpc>
            </a:pPr>
            <a:endParaRPr lang="en-US" sz="2000" dirty="0" smtClean="0"/>
          </a:p>
          <a:p>
            <a:pPr algn="ctr">
              <a:lnSpc>
                <a:spcPct val="100000"/>
              </a:lnSpc>
            </a:pPr>
            <a:r>
              <a:rPr lang="en-US" sz="2000" dirty="0" smtClean="0"/>
              <a:t>Adrienne L. Conrad, Esq. </a:t>
            </a:r>
            <a:br>
              <a:rPr lang="en-US" sz="2000" dirty="0" smtClean="0"/>
            </a:br>
            <a:r>
              <a:rPr lang="en-US" sz="2000" dirty="0" smtClean="0">
                <a:hlinkClick r:id="rId3"/>
              </a:rPr>
              <a:t>Adrienne.Conrad@jacksonlewis.com</a:t>
            </a:r>
            <a:endParaRPr lang="en-US" sz="2000" dirty="0" smtClean="0"/>
          </a:p>
          <a:p>
            <a:pPr algn="ctr" eaLnBrk="1" hangingPunct="1">
              <a:lnSpc>
                <a:spcPct val="100000"/>
              </a:lnSpc>
            </a:pPr>
            <a:r>
              <a:rPr lang="en-US" sz="2000" dirty="0" smtClean="0"/>
              <a:t>(904) 638-2655</a:t>
            </a:r>
          </a:p>
          <a:p>
            <a:pPr algn="ctr" eaLnBrk="1" hangingPunct="1"/>
            <a:endParaRPr lang="en-US" sz="2000" dirty="0" smtClean="0"/>
          </a:p>
          <a:p>
            <a:pPr algn="ctr" eaLnBrk="1" hangingPunct="1"/>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06600" y="0"/>
            <a:ext cx="6705600" cy="914400"/>
          </a:xfrm>
        </p:spPr>
        <p:txBody>
          <a:bodyPr/>
          <a:lstStyle/>
          <a:p>
            <a:r>
              <a:rPr lang="en-US" sz="2800" dirty="0" smtClean="0">
                <a:solidFill>
                  <a:schemeClr val="tx1"/>
                </a:solidFill>
              </a:rPr>
              <a:t>Military Family Leave</a:t>
            </a:r>
          </a:p>
        </p:txBody>
      </p:sp>
      <p:sp>
        <p:nvSpPr>
          <p:cNvPr id="23555" name="Content Placeholder 2"/>
          <p:cNvSpPr>
            <a:spLocks noGrp="1"/>
          </p:cNvSpPr>
          <p:nvPr>
            <p:ph idx="1"/>
          </p:nvPr>
        </p:nvSpPr>
        <p:spPr>
          <a:xfrm>
            <a:off x="2084388" y="1252538"/>
            <a:ext cx="6704012" cy="4891087"/>
          </a:xfrm>
        </p:spPr>
        <p:txBody>
          <a:bodyPr/>
          <a:lstStyle/>
          <a:p>
            <a:pPr algn="just">
              <a:lnSpc>
                <a:spcPct val="100000"/>
              </a:lnSpc>
              <a:spcBef>
                <a:spcPts val="600"/>
              </a:spcBef>
              <a:buFontTx/>
              <a:buNone/>
            </a:pPr>
            <a:r>
              <a:rPr lang="en-US" sz="2400" dirty="0" smtClean="0"/>
              <a:t>“Qualifying Exigency” </a:t>
            </a:r>
          </a:p>
          <a:p>
            <a:pPr lvl="1" algn="just">
              <a:lnSpc>
                <a:spcPct val="100000"/>
              </a:lnSpc>
              <a:spcBef>
                <a:spcPts val="600"/>
              </a:spcBef>
            </a:pPr>
            <a:r>
              <a:rPr lang="en-US" sz="2200" dirty="0" smtClean="0"/>
              <a:t>An eligible employee may take up to 12 weeks of leave due to a “qualifying exigency” where the employee’s spouse, son, daughter or parent is on active duty</a:t>
            </a:r>
          </a:p>
          <a:p>
            <a:pPr lvl="1" algn="just">
              <a:lnSpc>
                <a:spcPct val="100000"/>
              </a:lnSpc>
              <a:spcBef>
                <a:spcPts val="1200"/>
              </a:spcBef>
            </a:pPr>
            <a:r>
              <a:rPr lang="en-US" sz="2200" dirty="0" smtClean="0"/>
              <a:t>Includes attending military events, meetings to make financial arrangements, counseling</a:t>
            </a:r>
          </a:p>
          <a:p>
            <a:pPr lvl="1" algn="just">
              <a:lnSpc>
                <a:spcPct val="100000"/>
              </a:lnSpc>
              <a:spcBef>
                <a:spcPts val="1200"/>
              </a:spcBef>
            </a:pPr>
            <a:r>
              <a:rPr lang="en-US" sz="2200" dirty="0" smtClean="0"/>
              <a:t>Covers active duty service members, National Guard members and Reservists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06600" y="0"/>
            <a:ext cx="6705600" cy="914400"/>
          </a:xfrm>
        </p:spPr>
        <p:txBody>
          <a:bodyPr/>
          <a:lstStyle/>
          <a:p>
            <a:r>
              <a:rPr lang="en-US" sz="2800" dirty="0" smtClean="0">
                <a:solidFill>
                  <a:schemeClr val="tx1"/>
                </a:solidFill>
              </a:rPr>
              <a:t>Military Family Leave</a:t>
            </a:r>
          </a:p>
        </p:txBody>
      </p:sp>
      <p:sp>
        <p:nvSpPr>
          <p:cNvPr id="24579" name="Content Placeholder 2"/>
          <p:cNvSpPr>
            <a:spLocks noGrp="1"/>
          </p:cNvSpPr>
          <p:nvPr>
            <p:ph idx="1"/>
          </p:nvPr>
        </p:nvSpPr>
        <p:spPr>
          <a:xfrm>
            <a:off x="2084388" y="1252538"/>
            <a:ext cx="6704012" cy="4891087"/>
          </a:xfrm>
        </p:spPr>
        <p:txBody>
          <a:bodyPr/>
          <a:lstStyle/>
          <a:p>
            <a:pPr algn="just">
              <a:lnSpc>
                <a:spcPct val="100000"/>
              </a:lnSpc>
              <a:spcBef>
                <a:spcPts val="600"/>
              </a:spcBef>
              <a:buFontTx/>
              <a:buNone/>
            </a:pPr>
            <a:r>
              <a:rPr lang="en-US" sz="2400" dirty="0" smtClean="0"/>
              <a:t>Leave to care for a servicemember</a:t>
            </a:r>
          </a:p>
          <a:p>
            <a:pPr lvl="1" algn="just">
              <a:lnSpc>
                <a:spcPct val="100000"/>
              </a:lnSpc>
              <a:spcBef>
                <a:spcPts val="600"/>
              </a:spcBef>
            </a:pPr>
            <a:r>
              <a:rPr lang="en-US" sz="2200" dirty="0" smtClean="0"/>
              <a:t>An eligible employee may take up to 26 weeks of leave to care for a seriously injured or ill servicemember</a:t>
            </a:r>
          </a:p>
          <a:p>
            <a:pPr lvl="1" algn="just">
              <a:lnSpc>
                <a:spcPct val="100000"/>
              </a:lnSpc>
              <a:spcBef>
                <a:spcPts val="600"/>
              </a:spcBef>
            </a:pPr>
            <a:r>
              <a:rPr lang="en-US" sz="2200" dirty="0" smtClean="0"/>
              <a:t>Employee must be “next of kin” to servicemember (broad definition)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800" dirty="0" smtClean="0">
                <a:solidFill>
                  <a:schemeClr val="tx1"/>
                </a:solidFill>
              </a:rPr>
              <a:t>Military Family Leave</a:t>
            </a:r>
            <a:endParaRPr lang="en-US" sz="2800" dirty="0" smtClean="0"/>
          </a:p>
        </p:txBody>
      </p:sp>
      <p:sp>
        <p:nvSpPr>
          <p:cNvPr id="21507" name="Content Placeholder 2"/>
          <p:cNvSpPr>
            <a:spLocks noGrp="1"/>
          </p:cNvSpPr>
          <p:nvPr>
            <p:ph idx="1"/>
          </p:nvPr>
        </p:nvSpPr>
        <p:spPr>
          <a:xfrm>
            <a:off x="2027238" y="1181100"/>
            <a:ext cx="6704012" cy="4838700"/>
          </a:xfrm>
        </p:spPr>
        <p:txBody>
          <a:bodyPr/>
          <a:lstStyle/>
          <a:p>
            <a:pPr marL="342900" lvl="1" indent="-342900">
              <a:buSzTx/>
              <a:buFontTx/>
              <a:buNone/>
              <a:defRPr/>
            </a:pPr>
            <a:r>
              <a:rPr lang="en-US" sz="2400" dirty="0" smtClean="0"/>
              <a:t>Leave to Care for a Servicemember: </a:t>
            </a:r>
          </a:p>
          <a:p>
            <a:pPr marL="342900" lvl="1" indent="-342900">
              <a:buSzTx/>
              <a:buFontTx/>
              <a:buNone/>
              <a:defRPr/>
            </a:pPr>
            <a:r>
              <a:rPr lang="en-US" sz="2200" dirty="0" smtClean="0"/>
              <a:t>	</a:t>
            </a:r>
            <a:r>
              <a:rPr lang="en-US" sz="2400" dirty="0" smtClean="0"/>
              <a:t>“Covered servicemember” </a:t>
            </a:r>
          </a:p>
          <a:p>
            <a:pPr lvl="1">
              <a:buSzTx/>
              <a:defRPr/>
            </a:pPr>
            <a:r>
              <a:rPr lang="en-US" sz="2200" dirty="0" smtClean="0"/>
              <a:t>Includes veterans who were members of the Armed Forces (including Reserves and National Guard) </a:t>
            </a:r>
            <a:r>
              <a:rPr lang="en-US" sz="2200" u="sng" dirty="0" smtClean="0"/>
              <a:t>during  the 5 year period preceding</a:t>
            </a:r>
            <a:r>
              <a:rPr lang="en-US" sz="2200" dirty="0" smtClean="0"/>
              <a:t> the date on which they undergo such medical treatment, recuperation or therapy for an injury or illness incurred in the line of active duty with the Armed Forces. </a:t>
            </a:r>
          </a:p>
          <a:p>
            <a:pPr>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4294967295"/>
          </p:nvPr>
        </p:nvSpPr>
        <p:spPr>
          <a:xfrm>
            <a:off x="2209800" y="1981200"/>
            <a:ext cx="6570662" cy="1500187"/>
          </a:xfrm>
        </p:spPr>
        <p:txBody>
          <a:bodyPr/>
          <a:lstStyle/>
          <a:p>
            <a:pPr algn="ctr">
              <a:defRPr/>
            </a:pPr>
            <a:r>
              <a:rPr lang="en-US" sz="5400" dirty="0" smtClean="0"/>
              <a:t>ADA BASICS</a:t>
            </a:r>
          </a:p>
          <a:p>
            <a:pPr algn="ctr">
              <a:defRPr/>
            </a:pPr>
            <a:r>
              <a:rPr lang="en-US" sz="4000" dirty="0"/>
              <a:t>Legal Refresher</a:t>
            </a:r>
          </a:p>
          <a:p>
            <a:pPr algn="ctr">
              <a:defRPr/>
            </a:pPr>
            <a:endParaRPr lang="en-US" sz="5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2800" dirty="0" smtClean="0">
                <a:solidFill>
                  <a:schemeClr val="tx2">
                    <a:satMod val="130000"/>
                  </a:schemeClr>
                </a:solidFill>
              </a:rPr>
              <a:t>Definition of “Disability”</a:t>
            </a:r>
            <a:endParaRPr lang="en-US" sz="2800" dirty="0" smtClean="0"/>
          </a:p>
        </p:txBody>
      </p:sp>
      <p:sp>
        <p:nvSpPr>
          <p:cNvPr id="25603" name="Content Placeholder 2"/>
          <p:cNvSpPr>
            <a:spLocks noGrp="1"/>
          </p:cNvSpPr>
          <p:nvPr>
            <p:ph idx="1"/>
          </p:nvPr>
        </p:nvSpPr>
        <p:spPr>
          <a:xfrm>
            <a:off x="2027238" y="1295400"/>
            <a:ext cx="6704012" cy="4724400"/>
          </a:xfrm>
        </p:spPr>
        <p:txBody>
          <a:bodyPr/>
          <a:lstStyle/>
          <a:p>
            <a:pPr marL="514350" indent="-514350">
              <a:buFontTx/>
              <a:buAutoNum type="romanLcParenBoth"/>
              <a:defRPr/>
            </a:pPr>
            <a:r>
              <a:rPr lang="en-US" sz="2200" dirty="0" smtClean="0"/>
              <a:t>an impairment that substantially limits one or more major life activities </a:t>
            </a:r>
          </a:p>
          <a:p>
            <a:pPr marL="514350" indent="-514350">
              <a:buFontTx/>
              <a:buAutoNum type="romanLcParenBoth"/>
              <a:defRPr/>
            </a:pPr>
            <a:r>
              <a:rPr lang="en-US" sz="2200" dirty="0" smtClean="0"/>
              <a:t>a record of such an impairment or </a:t>
            </a:r>
          </a:p>
          <a:p>
            <a:pPr marL="514350" indent="-514350">
              <a:buFontTx/>
              <a:buAutoNum type="romanLcParenBoth"/>
              <a:defRPr/>
            </a:pPr>
            <a:r>
              <a:rPr lang="en-US" sz="2200" dirty="0" smtClean="0"/>
              <a:t>being regarded as having such an impairment</a:t>
            </a:r>
          </a:p>
          <a:p>
            <a:pPr algn="ctr">
              <a:buFontTx/>
              <a:buNone/>
              <a:defRPr/>
            </a:pPr>
            <a:endParaRPr lang="en-US" sz="4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2800" dirty="0" smtClean="0">
                <a:solidFill>
                  <a:schemeClr val="tx2">
                    <a:satMod val="130000"/>
                  </a:schemeClr>
                </a:solidFill>
              </a:rPr>
              <a:t>Key Concepts Under The ADA</a:t>
            </a:r>
            <a:endParaRPr lang="en-US" sz="2800" dirty="0" smtClean="0"/>
          </a:p>
        </p:txBody>
      </p:sp>
      <p:sp>
        <p:nvSpPr>
          <p:cNvPr id="33795" name="Content Placeholder 2"/>
          <p:cNvSpPr>
            <a:spLocks noGrp="1"/>
          </p:cNvSpPr>
          <p:nvPr>
            <p:ph idx="1"/>
          </p:nvPr>
        </p:nvSpPr>
        <p:spPr>
          <a:xfrm>
            <a:off x="2027238" y="985838"/>
            <a:ext cx="6704012" cy="5033962"/>
          </a:xfrm>
        </p:spPr>
        <p:txBody>
          <a:bodyPr/>
          <a:lstStyle/>
          <a:p>
            <a:pPr eaLnBrk="1" hangingPunct="1">
              <a:buFont typeface="Arial" pitchFamily="34" charset="0"/>
              <a:buChar char="•"/>
            </a:pPr>
            <a:r>
              <a:rPr lang="en-US" sz="2200" dirty="0" smtClean="0"/>
              <a:t>“Qualified” individuals</a:t>
            </a:r>
          </a:p>
          <a:p>
            <a:pPr eaLnBrk="1" hangingPunct="1">
              <a:buFont typeface="Arial" pitchFamily="34" charset="0"/>
              <a:buChar char="•"/>
            </a:pPr>
            <a:r>
              <a:rPr lang="en-US" sz="2200" dirty="0" smtClean="0"/>
              <a:t>“Essential” functions</a:t>
            </a:r>
          </a:p>
          <a:p>
            <a:pPr eaLnBrk="1" hangingPunct="1">
              <a:buFont typeface="Arial" pitchFamily="34" charset="0"/>
              <a:buChar char="•"/>
            </a:pPr>
            <a:r>
              <a:rPr lang="en-US" sz="2200" dirty="0" smtClean="0"/>
              <a:t>“Reasonable” accommodations</a:t>
            </a:r>
          </a:p>
          <a:p>
            <a:pPr marL="1020763" lvl="1" eaLnBrk="1" hangingPunct="1"/>
            <a:r>
              <a:rPr lang="en-US" sz="2200" dirty="0" smtClean="0"/>
              <a:t>Physical modifications</a:t>
            </a:r>
          </a:p>
          <a:p>
            <a:pPr marL="1020763" lvl="1" eaLnBrk="1" hangingPunct="1"/>
            <a:r>
              <a:rPr lang="en-US" sz="2200" dirty="0" smtClean="0"/>
              <a:t>Reassigning tasks</a:t>
            </a:r>
          </a:p>
          <a:p>
            <a:pPr marL="1020763" lvl="1" eaLnBrk="1" hangingPunct="1"/>
            <a:r>
              <a:rPr lang="en-US" sz="2200" dirty="0" smtClean="0"/>
              <a:t>Schedule or break adjustments</a:t>
            </a:r>
          </a:p>
          <a:p>
            <a:pPr eaLnBrk="1" hangingPunct="1">
              <a:buFont typeface="Arial" pitchFamily="34" charset="0"/>
              <a:buChar char="•"/>
            </a:pPr>
            <a:r>
              <a:rPr lang="en-US" sz="2200" dirty="0" smtClean="0"/>
              <a:t>“Undue hardship”</a:t>
            </a:r>
          </a:p>
          <a:p>
            <a:pPr algn="ctr">
              <a:buFontTx/>
              <a:buNone/>
            </a:pPr>
            <a:endParaRPr lang="en-US" sz="4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2800" dirty="0" smtClean="0"/>
              <a:t>ADAAA Basics</a:t>
            </a:r>
          </a:p>
        </p:txBody>
      </p:sp>
      <p:sp>
        <p:nvSpPr>
          <p:cNvPr id="4099" name="Content Placeholder 2"/>
          <p:cNvSpPr>
            <a:spLocks noGrp="1"/>
          </p:cNvSpPr>
          <p:nvPr>
            <p:ph idx="1"/>
          </p:nvPr>
        </p:nvSpPr>
        <p:spPr>
          <a:xfrm>
            <a:off x="1981200" y="1371600"/>
            <a:ext cx="6858000" cy="4267200"/>
          </a:xfrm>
        </p:spPr>
        <p:txBody>
          <a:bodyPr/>
          <a:lstStyle/>
          <a:p>
            <a:pPr eaLnBrk="1" hangingPunct="1">
              <a:buFont typeface="Arial" pitchFamily="34" charset="0"/>
              <a:buChar char="•"/>
            </a:pPr>
            <a:endParaRPr lang="en-US" sz="2200" dirty="0" smtClean="0"/>
          </a:p>
          <a:p>
            <a:pPr eaLnBrk="1" hangingPunct="1">
              <a:buFont typeface="Arial" pitchFamily="34" charset="0"/>
              <a:buChar char="•"/>
            </a:pPr>
            <a:r>
              <a:rPr lang="en-US" sz="2200" dirty="0" smtClean="0"/>
              <a:t>Americans with Disabilities Act Amendments Act</a:t>
            </a:r>
          </a:p>
          <a:p>
            <a:pPr eaLnBrk="1" hangingPunct="1">
              <a:buFont typeface="Arial" pitchFamily="34" charset="0"/>
              <a:buChar char="•"/>
            </a:pPr>
            <a:r>
              <a:rPr lang="en-US" sz="2200" dirty="0" smtClean="0"/>
              <a:t>Became effective January 1, 2009</a:t>
            </a:r>
          </a:p>
          <a:p>
            <a:pPr eaLnBrk="1" hangingPunct="1">
              <a:buFont typeface="Arial" pitchFamily="34" charset="0"/>
              <a:buChar char="•"/>
            </a:pPr>
            <a:r>
              <a:rPr lang="en-US" sz="2200" dirty="0" smtClean="0"/>
              <a:t>EEOC’s final Regulations became effective May 24,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Automatic Disabilities</a:t>
            </a:r>
          </a:p>
        </p:txBody>
      </p:sp>
      <p:sp>
        <p:nvSpPr>
          <p:cNvPr id="4" name="Content Placeholder 3"/>
          <p:cNvSpPr>
            <a:spLocks noGrp="1"/>
          </p:cNvSpPr>
          <p:nvPr>
            <p:ph sz="half" idx="1"/>
          </p:nvPr>
        </p:nvSpPr>
        <p:spPr/>
        <p:txBody>
          <a:bodyPr/>
          <a:lstStyle/>
          <a:p>
            <a:pPr>
              <a:spcBef>
                <a:spcPts val="0"/>
              </a:spcBef>
              <a:buFont typeface="Arial" panose="020B0604020202020204" pitchFamily="34" charset="0"/>
              <a:buChar char="•"/>
              <a:defRPr/>
            </a:pPr>
            <a:r>
              <a:rPr lang="en-US" sz="1800" dirty="0">
                <a:solidFill>
                  <a:schemeClr val="accent5">
                    <a:lumMod val="10000"/>
                  </a:schemeClr>
                </a:solidFill>
              </a:rPr>
              <a:t>Deafness</a:t>
            </a:r>
          </a:p>
          <a:p>
            <a:pPr>
              <a:spcBef>
                <a:spcPts val="0"/>
              </a:spcBef>
              <a:buFont typeface="Arial" panose="020B0604020202020204" pitchFamily="34" charset="0"/>
              <a:buChar char="•"/>
              <a:defRPr/>
            </a:pPr>
            <a:r>
              <a:rPr lang="en-US" sz="1800" dirty="0">
                <a:solidFill>
                  <a:schemeClr val="accent5">
                    <a:lumMod val="10000"/>
                  </a:schemeClr>
                </a:solidFill>
              </a:rPr>
              <a:t>Blindness </a:t>
            </a:r>
          </a:p>
          <a:p>
            <a:pPr>
              <a:spcBef>
                <a:spcPts val="0"/>
              </a:spcBef>
              <a:buFont typeface="Arial" panose="020B0604020202020204" pitchFamily="34" charset="0"/>
              <a:buChar char="•"/>
              <a:defRPr/>
            </a:pPr>
            <a:r>
              <a:rPr lang="en-US" sz="1800" dirty="0">
                <a:solidFill>
                  <a:schemeClr val="accent5">
                    <a:lumMod val="10000"/>
                  </a:schemeClr>
                </a:solidFill>
              </a:rPr>
              <a:t>Intellectual </a:t>
            </a:r>
            <a:r>
              <a:rPr lang="en-US" sz="1800" dirty="0" smtClean="0">
                <a:solidFill>
                  <a:schemeClr val="accent5">
                    <a:lumMod val="10000"/>
                  </a:schemeClr>
                </a:solidFill>
              </a:rPr>
              <a:t>disabilities</a:t>
            </a:r>
            <a:endParaRPr lang="en-US" sz="1800" dirty="0">
              <a:solidFill>
                <a:schemeClr val="accent5">
                  <a:lumMod val="10000"/>
                </a:schemeClr>
              </a:solidFill>
            </a:endParaRPr>
          </a:p>
          <a:p>
            <a:pPr>
              <a:spcBef>
                <a:spcPts val="0"/>
              </a:spcBef>
              <a:buFont typeface="Arial" panose="020B0604020202020204" pitchFamily="34" charset="0"/>
              <a:buChar char="•"/>
              <a:defRPr/>
            </a:pPr>
            <a:r>
              <a:rPr lang="en-US" sz="1800" dirty="0">
                <a:solidFill>
                  <a:schemeClr val="accent5">
                    <a:lumMod val="10000"/>
                  </a:schemeClr>
                </a:solidFill>
              </a:rPr>
              <a:t>Partially or completely missing limbs or mobility impairments requiring the use of a wheelchair</a:t>
            </a:r>
          </a:p>
          <a:p>
            <a:pPr>
              <a:spcBef>
                <a:spcPts val="0"/>
              </a:spcBef>
              <a:buFont typeface="Arial" panose="020B0604020202020204" pitchFamily="34" charset="0"/>
              <a:buChar char="•"/>
              <a:defRPr/>
            </a:pPr>
            <a:r>
              <a:rPr lang="en-US" sz="1800" dirty="0">
                <a:solidFill>
                  <a:schemeClr val="accent5">
                    <a:lumMod val="10000"/>
                  </a:schemeClr>
                </a:solidFill>
              </a:rPr>
              <a:t>Autism</a:t>
            </a:r>
          </a:p>
          <a:p>
            <a:pPr>
              <a:spcBef>
                <a:spcPts val="0"/>
              </a:spcBef>
              <a:buFont typeface="Arial" panose="020B0604020202020204" pitchFamily="34" charset="0"/>
              <a:buChar char="•"/>
              <a:defRPr/>
            </a:pPr>
            <a:r>
              <a:rPr lang="en-US" sz="1800" dirty="0">
                <a:solidFill>
                  <a:schemeClr val="accent5">
                    <a:lumMod val="10000"/>
                  </a:schemeClr>
                </a:solidFill>
              </a:rPr>
              <a:t>Cancer</a:t>
            </a:r>
          </a:p>
          <a:p>
            <a:pPr>
              <a:spcBef>
                <a:spcPts val="0"/>
              </a:spcBef>
              <a:buFont typeface="Arial" panose="020B0604020202020204" pitchFamily="34" charset="0"/>
              <a:buChar char="•"/>
              <a:defRPr/>
            </a:pPr>
            <a:r>
              <a:rPr lang="en-US" sz="1800" dirty="0">
                <a:solidFill>
                  <a:schemeClr val="accent5">
                    <a:lumMod val="10000"/>
                  </a:schemeClr>
                </a:solidFill>
              </a:rPr>
              <a:t>Cerebral palsy</a:t>
            </a:r>
          </a:p>
          <a:p>
            <a:pPr>
              <a:spcBef>
                <a:spcPts val="0"/>
              </a:spcBef>
              <a:buFont typeface="Arial" panose="020B0604020202020204" pitchFamily="34" charset="0"/>
              <a:buChar char="•"/>
              <a:defRPr/>
            </a:pPr>
            <a:r>
              <a:rPr lang="en-US" sz="1800" dirty="0">
                <a:solidFill>
                  <a:schemeClr val="accent5">
                    <a:lumMod val="10000"/>
                  </a:schemeClr>
                </a:solidFill>
              </a:rPr>
              <a:t>Diabetes</a:t>
            </a:r>
          </a:p>
          <a:p>
            <a:endParaRPr lang="en-US" dirty="0"/>
          </a:p>
        </p:txBody>
      </p:sp>
      <p:sp>
        <p:nvSpPr>
          <p:cNvPr id="5" name="Content Placeholder 4"/>
          <p:cNvSpPr>
            <a:spLocks noGrp="1"/>
          </p:cNvSpPr>
          <p:nvPr>
            <p:ph sz="half" idx="2"/>
          </p:nvPr>
        </p:nvSpPr>
        <p:spPr/>
        <p:txBody>
          <a:bodyPr/>
          <a:lstStyle/>
          <a:p>
            <a:pPr marL="285750" indent="-285750">
              <a:buFont typeface="Arial" panose="020B0604020202020204" pitchFamily="34" charset="0"/>
              <a:buChar char="•"/>
            </a:pPr>
            <a:r>
              <a:rPr lang="en-US" sz="1800" dirty="0"/>
              <a:t>Epilepsy </a:t>
            </a:r>
          </a:p>
          <a:p>
            <a:pPr marL="285750" indent="-285750">
              <a:buFont typeface="Arial" panose="020B0604020202020204" pitchFamily="34" charset="0"/>
              <a:buChar char="•"/>
            </a:pPr>
            <a:r>
              <a:rPr lang="en-US" sz="1800" dirty="0" smtClean="0"/>
              <a:t>HIV </a:t>
            </a:r>
            <a:r>
              <a:rPr lang="en-US" sz="1800" dirty="0"/>
              <a:t>infection</a:t>
            </a:r>
          </a:p>
          <a:p>
            <a:pPr marL="285750" indent="-285750">
              <a:buFont typeface="Arial" panose="020B0604020202020204" pitchFamily="34" charset="0"/>
              <a:buChar char="•"/>
            </a:pPr>
            <a:r>
              <a:rPr lang="en-US" sz="1800" dirty="0"/>
              <a:t>Multiple sclerosis</a:t>
            </a:r>
          </a:p>
          <a:p>
            <a:pPr marL="285750" indent="-285750">
              <a:buFont typeface="Arial" panose="020B0604020202020204" pitchFamily="34" charset="0"/>
              <a:buChar char="•"/>
            </a:pPr>
            <a:r>
              <a:rPr lang="en-US" sz="1800" dirty="0"/>
              <a:t>Muscular dystrophy</a:t>
            </a:r>
          </a:p>
          <a:p>
            <a:pPr marL="285750" indent="-285750">
              <a:buFont typeface="Arial" panose="020B0604020202020204" pitchFamily="34" charset="0"/>
              <a:buChar char="•"/>
            </a:pPr>
            <a:r>
              <a:rPr lang="en-US" sz="1800" dirty="0"/>
              <a:t>Major depressive disorder </a:t>
            </a:r>
          </a:p>
          <a:p>
            <a:pPr marL="285750" indent="-285750">
              <a:buFont typeface="Arial" panose="020B0604020202020204" pitchFamily="34" charset="0"/>
              <a:buChar char="•"/>
            </a:pPr>
            <a:r>
              <a:rPr lang="en-US" sz="1800" dirty="0"/>
              <a:t>Bipolar disorder</a:t>
            </a:r>
          </a:p>
          <a:p>
            <a:pPr marL="285750" indent="-285750">
              <a:buFont typeface="Arial" panose="020B0604020202020204" pitchFamily="34" charset="0"/>
              <a:buChar char="•"/>
            </a:pPr>
            <a:r>
              <a:rPr lang="en-US" sz="1800" dirty="0"/>
              <a:t>Post-traumatic stress disorder </a:t>
            </a:r>
          </a:p>
          <a:p>
            <a:pPr marL="285750" indent="-285750">
              <a:buFont typeface="Arial" panose="020B0604020202020204" pitchFamily="34" charset="0"/>
              <a:buChar char="•"/>
            </a:pPr>
            <a:r>
              <a:rPr lang="en-US" sz="1800" dirty="0"/>
              <a:t>Obsessive compulsive disorder</a:t>
            </a:r>
          </a:p>
          <a:p>
            <a:pPr marL="285750" indent="-285750">
              <a:buFont typeface="Arial" panose="020B0604020202020204" pitchFamily="34" charset="0"/>
              <a:buChar char="•"/>
            </a:pPr>
            <a:r>
              <a:rPr lang="en-US" sz="1800" dirty="0"/>
              <a:t>Schizophrenia</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254713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dirty="0" smtClean="0"/>
              <a:t>Result of the Amendments</a:t>
            </a:r>
          </a:p>
        </p:txBody>
      </p:sp>
      <p:sp>
        <p:nvSpPr>
          <p:cNvPr id="5123" name="Content Placeholder 2"/>
          <p:cNvSpPr>
            <a:spLocks noGrp="1"/>
          </p:cNvSpPr>
          <p:nvPr>
            <p:ph idx="1"/>
          </p:nvPr>
        </p:nvSpPr>
        <p:spPr>
          <a:xfrm>
            <a:off x="2057400" y="1143000"/>
            <a:ext cx="6704012" cy="4979987"/>
          </a:xfrm>
        </p:spPr>
        <p:txBody>
          <a:bodyPr/>
          <a:lstStyle/>
          <a:p>
            <a:pPr eaLnBrk="1" hangingPunct="1">
              <a:buFont typeface="Arial" pitchFamily="34" charset="0"/>
              <a:buChar char="•"/>
            </a:pPr>
            <a:r>
              <a:rPr lang="en-US" sz="2200" dirty="0" smtClean="0"/>
              <a:t>More ADA charges and more complicated and costly litigation</a:t>
            </a:r>
          </a:p>
          <a:p>
            <a:pPr eaLnBrk="1" hangingPunct="1">
              <a:buFont typeface="Arial" pitchFamily="34" charset="0"/>
              <a:buChar char="•"/>
            </a:pPr>
            <a:r>
              <a:rPr lang="en-US" sz="2200" dirty="0" smtClean="0"/>
              <a:t>ADA Charges in 2014</a:t>
            </a:r>
          </a:p>
          <a:p>
            <a:r>
              <a:rPr lang="en-US" dirty="0" smtClean="0"/>
              <a:t>	-EEOC’s enforcement of the ADA has produced the highest increase in monetary relief among all of the statutes</a:t>
            </a:r>
          </a:p>
          <a:p>
            <a:r>
              <a:rPr lang="en-US" dirty="0" smtClean="0"/>
              <a:t>	-Accounted for 28.6% of all EEOC charges</a:t>
            </a:r>
          </a:p>
          <a:p>
            <a:r>
              <a:rPr lang="en-US" dirty="0" smtClean="0"/>
              <a:t>	-Back impairments were the most frequently cited impairment, followed by other orthopedic impairments, depression, anxiety disorder, and diabetes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2800" dirty="0" smtClean="0"/>
              <a:t>Insight from </a:t>
            </a:r>
            <a:r>
              <a:rPr lang="en-US" sz="2800" dirty="0"/>
              <a:t>P</a:t>
            </a:r>
            <a:r>
              <a:rPr lang="en-US" sz="2800" dirty="0" smtClean="0"/>
              <a:t>ost-Amendments Cases</a:t>
            </a:r>
          </a:p>
        </p:txBody>
      </p:sp>
      <p:sp>
        <p:nvSpPr>
          <p:cNvPr id="7171" name="Content Placeholder 2"/>
          <p:cNvSpPr>
            <a:spLocks noGrp="1"/>
          </p:cNvSpPr>
          <p:nvPr>
            <p:ph idx="1"/>
          </p:nvPr>
        </p:nvSpPr>
        <p:spPr>
          <a:xfrm>
            <a:off x="2057400" y="1143000"/>
            <a:ext cx="6704012" cy="4979987"/>
          </a:xfrm>
        </p:spPr>
        <p:txBody>
          <a:bodyPr/>
          <a:lstStyle/>
          <a:p>
            <a:pPr eaLnBrk="1" hangingPunct="1">
              <a:buFont typeface="Arial" pitchFamily="34" charset="0"/>
              <a:buChar char="•"/>
            </a:pPr>
            <a:r>
              <a:rPr lang="en-US" sz="2200" dirty="0" smtClean="0"/>
              <a:t>All adopt a broad reading of disability</a:t>
            </a:r>
          </a:p>
          <a:p>
            <a:pPr eaLnBrk="1" hangingPunct="1">
              <a:buFont typeface="Arial" pitchFamily="34" charset="0"/>
              <a:buChar char="•"/>
            </a:pPr>
            <a:r>
              <a:rPr lang="en-US" sz="2200" dirty="0" smtClean="0"/>
              <a:t>Conditions previously denied coverage now have a chance to litigate merits of claim</a:t>
            </a:r>
          </a:p>
          <a:p>
            <a:pPr eaLnBrk="1" hangingPunct="1">
              <a:buFont typeface="Arial" pitchFamily="34" charset="0"/>
              <a:buChar char="•"/>
            </a:pPr>
            <a:r>
              <a:rPr lang="en-US" sz="2200" dirty="0" smtClean="0"/>
              <a:t>Cancer, HIV infection, back pain, MS (Multiple Sclerosis), TIA (Transient Ischemic Attack a/k/a “mini-stroke”), depression</a:t>
            </a:r>
          </a:p>
          <a:p>
            <a:pPr eaLnBrk="1" hangingPunct="1">
              <a:buFont typeface="Arial" pitchFamily="34" charset="0"/>
              <a:buChar char="•"/>
            </a:pPr>
            <a:r>
              <a:rPr lang="en-US" sz="2200" dirty="0" smtClean="0"/>
              <a:t>Must defend judgment that individuals are not qualified and/or that reasons for employment actions were legitimate and nondiscriminatory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10243" name="Content Placeholder 2"/>
          <p:cNvSpPr>
            <a:spLocks noGrp="1"/>
          </p:cNvSpPr>
          <p:nvPr>
            <p:ph idx="4294967295"/>
          </p:nvPr>
        </p:nvSpPr>
        <p:spPr>
          <a:xfrm>
            <a:off x="2439988" y="1066800"/>
            <a:ext cx="5484812" cy="5056188"/>
          </a:xfrm>
        </p:spPr>
        <p:txBody>
          <a:bodyPr/>
          <a:lstStyle/>
          <a:p>
            <a:pPr algn="ctr">
              <a:spcBef>
                <a:spcPts val="1200"/>
              </a:spcBef>
              <a:buFontTx/>
              <a:buNone/>
              <a:defRPr/>
            </a:pPr>
            <a:endParaRPr lang="en-US" sz="4400" dirty="0" smtClean="0">
              <a:effectLst>
                <a:outerShdw blurRad="38100" dist="38100" dir="2700000" algn="tl">
                  <a:srgbClr val="000000">
                    <a:alpha val="43137"/>
                  </a:srgbClr>
                </a:outerShdw>
              </a:effectLst>
            </a:endParaRPr>
          </a:p>
          <a:p>
            <a:pPr algn="ctr">
              <a:spcBef>
                <a:spcPts val="1200"/>
              </a:spcBef>
              <a:buFontTx/>
              <a:buNone/>
              <a:defRPr/>
            </a:pPr>
            <a:r>
              <a:rPr lang="en-US" sz="5400" dirty="0" smtClean="0"/>
              <a:t>FMLA BASICS</a:t>
            </a:r>
          </a:p>
          <a:p>
            <a:pPr algn="ctr">
              <a:spcBef>
                <a:spcPts val="1200"/>
              </a:spcBef>
              <a:buFontTx/>
              <a:buNone/>
              <a:defRPr/>
            </a:pPr>
            <a:r>
              <a:rPr lang="en-US" sz="4000" dirty="0" smtClean="0"/>
              <a:t>Legal Refresher</a:t>
            </a:r>
          </a:p>
          <a:p>
            <a:pPr algn="ctr">
              <a:spcBef>
                <a:spcPts val="1200"/>
              </a:spcBef>
              <a:buFontTx/>
              <a:buNone/>
              <a:defRPr/>
            </a:pPr>
            <a:endParaRPr lang="en-US" sz="1600" dirty="0" smtClean="0">
              <a:effectLst>
                <a:outerShdw blurRad="38100" dist="38100" dir="2700000" algn="tl">
                  <a:srgbClr val="000000">
                    <a:alpha val="43137"/>
                  </a:srgbClr>
                </a:outerShdw>
              </a:effectLst>
            </a:endParaRPr>
          </a:p>
          <a:p>
            <a:pPr algn="just">
              <a:spcBef>
                <a:spcPts val="1200"/>
              </a:spcBef>
              <a:buFontTx/>
              <a:buNone/>
              <a:defRPr/>
            </a:pPr>
            <a:endParaRPr lang="en-US"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2800" dirty="0" smtClean="0"/>
              <a:t>Two Primary Perspectives</a:t>
            </a:r>
          </a:p>
        </p:txBody>
      </p:sp>
      <p:sp>
        <p:nvSpPr>
          <p:cNvPr id="14339" name="Content Placeholder 2"/>
          <p:cNvSpPr>
            <a:spLocks noGrp="1"/>
          </p:cNvSpPr>
          <p:nvPr>
            <p:ph idx="1"/>
          </p:nvPr>
        </p:nvSpPr>
        <p:spPr>
          <a:xfrm>
            <a:off x="1981200" y="1524000"/>
            <a:ext cx="6477000" cy="3733800"/>
          </a:xfrm>
        </p:spPr>
        <p:txBody>
          <a:bodyPr/>
          <a:lstStyle/>
          <a:p>
            <a:pPr marL="457200" indent="-457200" eaLnBrk="1" hangingPunct="1">
              <a:buFont typeface="+mj-lt"/>
              <a:buAutoNum type="arabicPeriod"/>
            </a:pPr>
            <a:r>
              <a:rPr lang="en-US" sz="2400" dirty="0" smtClean="0"/>
              <a:t>How do the Regulations impact day to day management of employees with injuries and illnesses?</a:t>
            </a:r>
          </a:p>
          <a:p>
            <a:pPr marL="457200" indent="-457200" eaLnBrk="1" hangingPunct="1">
              <a:buFont typeface="+mj-lt"/>
              <a:buAutoNum type="arabicPeriod"/>
            </a:pPr>
            <a:r>
              <a:rPr lang="en-US" sz="2400" dirty="0" smtClean="0"/>
              <a:t>How do the Regulations impact employer defenses to litigation?</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2800" dirty="0" smtClean="0"/>
              <a:t>Implications for Disability Management</a:t>
            </a:r>
          </a:p>
        </p:txBody>
      </p:sp>
      <p:sp>
        <p:nvSpPr>
          <p:cNvPr id="3" name="Content Placeholder 2"/>
          <p:cNvSpPr>
            <a:spLocks noGrp="1"/>
          </p:cNvSpPr>
          <p:nvPr>
            <p:ph idx="1"/>
          </p:nvPr>
        </p:nvSpPr>
        <p:spPr>
          <a:xfrm>
            <a:off x="2027238" y="1143000"/>
            <a:ext cx="6704012" cy="5508625"/>
          </a:xfrm>
        </p:spPr>
        <p:txBody>
          <a:bodyPr rtlCol="0">
            <a:normAutofit/>
          </a:bodyPr>
          <a:lstStyle/>
          <a:p>
            <a:pPr eaLnBrk="1" fontAlgn="auto" hangingPunct="1">
              <a:spcAft>
                <a:spcPts val="0"/>
              </a:spcAft>
              <a:buFont typeface="Arial" pitchFamily="34" charset="0"/>
              <a:buChar char="•"/>
              <a:defRPr/>
            </a:pPr>
            <a:r>
              <a:rPr lang="en-US" sz="2200" dirty="0" smtClean="0"/>
              <a:t>Everybody who has an impairment should be presumed to be protected by the ADA</a:t>
            </a:r>
          </a:p>
          <a:p>
            <a:pPr eaLnBrk="1" fontAlgn="auto" hangingPunct="1">
              <a:spcAft>
                <a:spcPts val="0"/>
              </a:spcAft>
              <a:buFont typeface="Arial" pitchFamily="34" charset="0"/>
              <a:buChar char="•"/>
              <a:defRPr/>
            </a:pPr>
            <a:r>
              <a:rPr lang="en-US" sz="2200" dirty="0" smtClean="0"/>
              <a:t>Every adverse employment action related to an individual’s physical or mental condition should be presumed to be a potential ADA case</a:t>
            </a:r>
          </a:p>
          <a:p>
            <a:pPr eaLnBrk="1" fontAlgn="auto" hangingPunct="1">
              <a:spcAft>
                <a:spcPts val="0"/>
              </a:spcAft>
              <a:buFont typeface="Arial" pitchFamily="34" charset="0"/>
              <a:buChar char="•"/>
              <a:defRPr/>
            </a:pPr>
            <a:r>
              <a:rPr lang="en-US" sz="2200" dirty="0" smtClean="0"/>
              <a:t>Forget about showing person is not disabled</a:t>
            </a:r>
          </a:p>
          <a:p>
            <a:pPr eaLnBrk="1" fontAlgn="auto" hangingPunct="1">
              <a:spcAft>
                <a:spcPts val="0"/>
              </a:spcAft>
              <a:buFont typeface="Arial" pitchFamily="34" charset="0"/>
              <a:buChar char="•"/>
              <a:defRPr/>
            </a:pPr>
            <a:r>
              <a:rPr lang="en-US" sz="2200" b="1" dirty="0" smtClean="0"/>
              <a:t>Focus all efforts on showing you made the correct employment decision</a:t>
            </a:r>
            <a:endParaRPr lang="en-US" sz="2200" dirty="0" smtClean="0"/>
          </a:p>
          <a:p>
            <a:pPr eaLnBrk="1" fontAlgn="auto" hangingPunct="1">
              <a:spcAft>
                <a:spcPts val="0"/>
              </a:spcAft>
              <a:buFont typeface="Arial" pitchFamily="34" charset="0"/>
              <a:buChar char="•"/>
              <a:defRPr/>
            </a:pPr>
            <a:r>
              <a:rPr lang="en-US" sz="2200" b="1" dirty="0" smtClean="0"/>
              <a:t>Proficiency at conducting individualized assessments is critical</a:t>
            </a:r>
            <a:endParaRPr lang="en-US"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0"/>
            <a:ext cx="6477000" cy="838200"/>
          </a:xfrm>
        </p:spPr>
        <p:txBody>
          <a:bodyPr/>
          <a:lstStyle/>
          <a:p>
            <a:pPr eaLnBrk="1" hangingPunct="1"/>
            <a:r>
              <a:rPr lang="en-US" sz="2800" dirty="0" smtClean="0"/>
              <a:t>Two Basic Types of ADA Cases</a:t>
            </a:r>
          </a:p>
        </p:txBody>
      </p:sp>
      <p:sp>
        <p:nvSpPr>
          <p:cNvPr id="3" name="Content Placeholder 2"/>
          <p:cNvSpPr>
            <a:spLocks noGrp="1"/>
          </p:cNvSpPr>
          <p:nvPr>
            <p:ph idx="1"/>
          </p:nvPr>
        </p:nvSpPr>
        <p:spPr>
          <a:xfrm>
            <a:off x="1981200" y="1219200"/>
            <a:ext cx="6705600" cy="51054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Discrimination cases (wrongful employment action)</a:t>
            </a:r>
          </a:p>
          <a:p>
            <a:pPr lvl="1" eaLnBrk="1" fontAlgn="auto" hangingPunct="1">
              <a:spcAft>
                <a:spcPts val="0"/>
              </a:spcAft>
              <a:buFont typeface="Arial" pitchFamily="34" charset="0"/>
              <a:buChar char="–"/>
              <a:defRPr/>
            </a:pPr>
            <a:r>
              <a:rPr lang="en-US" dirty="0" smtClean="0"/>
              <a:t>All these cases will be “regarded as” cases</a:t>
            </a:r>
          </a:p>
          <a:p>
            <a:pPr lvl="1" eaLnBrk="1" fontAlgn="auto" hangingPunct="1">
              <a:spcAft>
                <a:spcPts val="0"/>
              </a:spcAft>
              <a:buFont typeface="Arial" pitchFamily="34" charset="0"/>
              <a:buChar char="–"/>
              <a:defRPr/>
            </a:pPr>
            <a:r>
              <a:rPr lang="en-US" dirty="0" smtClean="0"/>
              <a:t>Forget about other prongs of disability definition (i.e., actual disability or record of disability)</a:t>
            </a:r>
          </a:p>
          <a:p>
            <a:pPr lvl="1" eaLnBrk="1" fontAlgn="auto" hangingPunct="1">
              <a:spcAft>
                <a:spcPts val="0"/>
              </a:spcAft>
              <a:buFont typeface="Arial" pitchFamily="34" charset="0"/>
              <a:buChar char="–"/>
              <a:defRPr/>
            </a:pPr>
            <a:r>
              <a:rPr lang="en-US" dirty="0" smtClean="0"/>
              <a:t>Merits will turn on whether the individual was “qualified” … could he/she perform the essential job functions</a:t>
            </a:r>
          </a:p>
          <a:p>
            <a:pPr eaLnBrk="1" fontAlgn="auto" hangingPunct="1">
              <a:spcAft>
                <a:spcPts val="0"/>
              </a:spcAft>
              <a:buFont typeface="Arial" pitchFamily="34" charset="0"/>
              <a:buChar char="•"/>
              <a:defRPr/>
            </a:pPr>
            <a:r>
              <a:rPr lang="en-US" dirty="0" smtClean="0"/>
              <a:t>Reasonable accommodation cases</a:t>
            </a:r>
          </a:p>
          <a:p>
            <a:pPr lvl="1" eaLnBrk="1" fontAlgn="auto" hangingPunct="1">
              <a:spcAft>
                <a:spcPts val="0"/>
              </a:spcAft>
              <a:buFont typeface="Arial" pitchFamily="34" charset="0"/>
              <a:buChar char="–"/>
              <a:defRPr/>
            </a:pPr>
            <a:r>
              <a:rPr lang="en-US" dirty="0" smtClean="0"/>
              <a:t>Must have an actual disability or a record of disability meaning an impairment must “substantially limit” one or more “major life activities”</a:t>
            </a:r>
          </a:p>
          <a:p>
            <a:pPr lvl="1" eaLnBrk="1" fontAlgn="auto" hangingPunct="1">
              <a:spcAft>
                <a:spcPts val="0"/>
              </a:spcAft>
              <a:buFont typeface="Arial" pitchFamily="34" charset="0"/>
              <a:buChar char="–"/>
              <a:defRPr/>
            </a:pPr>
            <a:r>
              <a:rPr lang="en-US" dirty="0" smtClean="0"/>
              <a:t>If so, the issue is whether employer should have provided a reasonable accommodation</a:t>
            </a:r>
          </a:p>
          <a:p>
            <a:pPr lvl="1" eaLnBrk="1" fontAlgn="auto" hangingPunct="1">
              <a:spcAft>
                <a:spcPts val="0"/>
              </a:spcAft>
              <a:buFont typeface="Arial" pitchFamily="34" charset="0"/>
              <a:buChar char="–"/>
              <a:defRPr/>
            </a:pPr>
            <a:r>
              <a:rPr lang="en-US" dirty="0" smtClean="0"/>
              <a:t>Final Regulations suggest finding of disability is likely</a:t>
            </a:r>
          </a:p>
          <a:p>
            <a:pPr lvl="1" eaLnBrk="1" fontAlgn="auto" hangingPunct="1">
              <a:spcAft>
                <a:spcPts val="0"/>
              </a:spcAft>
              <a:buFont typeface="Arial" pitchFamily="34" charset="0"/>
              <a:buChar char="–"/>
              <a:defRPr/>
            </a:pPr>
            <a:r>
              <a:rPr lang="en-US" dirty="0" smtClean="0"/>
              <a:t>EEOC Enforcement position is interactive dialogue is required</a:t>
            </a:r>
          </a:p>
          <a:p>
            <a:pPr lvl="1" eaLnBrk="1" fontAlgn="auto" hangingPunct="1">
              <a:spcAft>
                <a:spcPts val="0"/>
              </a:spcAft>
              <a:buFont typeface="Arial" pitchFamily="34" charset="0"/>
              <a:buChar char="–"/>
              <a:defRPr/>
            </a:pPr>
            <a:r>
              <a:rPr lang="en-US" dirty="0" smtClean="0"/>
              <a:t>Defenses include undue hardship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2800" dirty="0" smtClean="0"/>
              <a:t>Can Impairments of Short Duration be Covered ADA Disabilities?</a:t>
            </a:r>
          </a:p>
        </p:txBody>
      </p:sp>
      <p:sp>
        <p:nvSpPr>
          <p:cNvPr id="17411" name="Content Placeholder 2"/>
          <p:cNvSpPr>
            <a:spLocks noGrp="1"/>
          </p:cNvSpPr>
          <p:nvPr>
            <p:ph idx="1"/>
          </p:nvPr>
        </p:nvSpPr>
        <p:spPr>
          <a:xfrm>
            <a:off x="2133600" y="1219200"/>
            <a:ext cx="6324600" cy="4114800"/>
          </a:xfrm>
        </p:spPr>
        <p:txBody>
          <a:bodyPr/>
          <a:lstStyle/>
          <a:p>
            <a:pPr eaLnBrk="1" hangingPunct="1">
              <a:buFont typeface="Arial" pitchFamily="34" charset="0"/>
              <a:buChar char="•"/>
            </a:pPr>
            <a:r>
              <a:rPr lang="en-US" sz="2200" dirty="0" smtClean="0"/>
              <a:t>Absolutely</a:t>
            </a:r>
          </a:p>
          <a:p>
            <a:pPr eaLnBrk="1" hangingPunct="1">
              <a:buFont typeface="Arial" pitchFamily="34" charset="0"/>
              <a:buChar char="•"/>
            </a:pPr>
            <a:r>
              <a:rPr lang="en-US" sz="2200" dirty="0" smtClean="0"/>
              <a:t>Actual or “record of” disability prongs have no durational requirement … just have to prove impairment “substantially limits” one or more “major life activities”</a:t>
            </a:r>
          </a:p>
          <a:p>
            <a:pPr eaLnBrk="1" hangingPunct="1">
              <a:buFont typeface="Arial" pitchFamily="34" charset="0"/>
              <a:buChar char="•"/>
            </a:pPr>
            <a:r>
              <a:rPr lang="en-US" sz="2200" dirty="0" smtClean="0"/>
              <a:t>“Regarded as” prong is limited by “transitory and minor” exception</a:t>
            </a:r>
          </a:p>
          <a:p>
            <a:pPr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2439988" y="762000"/>
            <a:ext cx="6170612" cy="5360988"/>
          </a:xfrm>
        </p:spPr>
        <p:txBody>
          <a:bodyPr/>
          <a:lstStyle/>
          <a:p>
            <a:endParaRPr lang="en-US" dirty="0" smtClean="0"/>
          </a:p>
          <a:p>
            <a:endParaRPr lang="en-US" dirty="0" smtClean="0"/>
          </a:p>
          <a:p>
            <a:endParaRPr lang="en-US" dirty="0" smtClean="0"/>
          </a:p>
          <a:p>
            <a:pPr algn="ctr"/>
            <a:r>
              <a:rPr lang="en-US" sz="4400" dirty="0" smtClean="0"/>
              <a:t>ADA/FMLA Interaction:</a:t>
            </a:r>
          </a:p>
          <a:p>
            <a:pPr algn="ctr"/>
            <a:r>
              <a:rPr lang="en-US" sz="4400" dirty="0" smtClean="0"/>
              <a:t>Leave Accommodation</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941513" y="203200"/>
            <a:ext cx="6705600" cy="533400"/>
          </a:xfrm>
        </p:spPr>
        <p:txBody>
          <a:bodyPr/>
          <a:lstStyle/>
          <a:p>
            <a:r>
              <a:rPr lang="en-US" dirty="0" smtClean="0"/>
              <a:t>Leave as an Accommodation</a:t>
            </a:r>
          </a:p>
        </p:txBody>
      </p:sp>
      <p:sp>
        <p:nvSpPr>
          <p:cNvPr id="76803" name="Content Placeholder 2"/>
          <p:cNvSpPr>
            <a:spLocks noGrp="1"/>
          </p:cNvSpPr>
          <p:nvPr>
            <p:ph idx="1"/>
          </p:nvPr>
        </p:nvSpPr>
        <p:spPr>
          <a:xfrm>
            <a:off x="1989138" y="1371601"/>
            <a:ext cx="6948487" cy="4694238"/>
          </a:xfrm>
        </p:spPr>
        <p:txBody>
          <a:bodyPr/>
          <a:lstStyle/>
          <a:p>
            <a:pPr marL="463550" indent="-463550">
              <a:buFontTx/>
              <a:buChar char="•"/>
            </a:pPr>
            <a:r>
              <a:rPr lang="en-US" dirty="0" smtClean="0"/>
              <a:t>Any “leave limits” analysis must begin with the fact that the EEOC states that an “otherwise qualified individual with a disability is entitled to </a:t>
            </a:r>
            <a:r>
              <a:rPr lang="en-US" b="1" u="sng" dirty="0" smtClean="0"/>
              <a:t>more than 12 weeks of unpaid leave as a reasonable accommodation</a:t>
            </a:r>
            <a:r>
              <a:rPr lang="en-US" dirty="0" smtClean="0"/>
              <a:t> if the additional leave would not impose an undue hardship” on the employer </a:t>
            </a:r>
          </a:p>
          <a:p>
            <a:pPr marL="463550" indent="-463550">
              <a:buFontTx/>
              <a:buChar char="•"/>
            </a:pPr>
            <a:r>
              <a:rPr lang="en-US" dirty="0" smtClean="0"/>
              <a:t>This establishes the EEOC views leave under the FMLA as the minimum or floor, but gives no guidance as to the ceiling.  That is, the agency gives no guidance as to how much additional leave an employer must provide as a reasonable accommodation under the ADA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928813" y="228600"/>
            <a:ext cx="6705600" cy="533400"/>
          </a:xfrm>
        </p:spPr>
        <p:txBody>
          <a:bodyPr/>
          <a:lstStyle/>
          <a:p>
            <a:r>
              <a:rPr lang="en-US" dirty="0" smtClean="0"/>
              <a:t>Guidance from the EEOC as to ADA Requirements</a:t>
            </a:r>
          </a:p>
        </p:txBody>
      </p:sp>
      <p:sp>
        <p:nvSpPr>
          <p:cNvPr id="80899" name="Content Placeholder 2"/>
          <p:cNvSpPr>
            <a:spLocks noGrp="1"/>
          </p:cNvSpPr>
          <p:nvPr>
            <p:ph idx="1"/>
          </p:nvPr>
        </p:nvSpPr>
        <p:spPr>
          <a:xfrm>
            <a:off x="1976438" y="1230313"/>
            <a:ext cx="7000875" cy="5665787"/>
          </a:xfrm>
        </p:spPr>
        <p:txBody>
          <a:bodyPr/>
          <a:lstStyle/>
          <a:p>
            <a:pPr marL="0" indent="0">
              <a:lnSpc>
                <a:spcPct val="100000"/>
              </a:lnSpc>
            </a:pPr>
            <a:r>
              <a:rPr lang="en-US" sz="2400" dirty="0" smtClean="0"/>
              <a:t>EEOC has warned employers:</a:t>
            </a:r>
          </a:p>
          <a:p>
            <a:pPr marL="0" indent="0">
              <a:lnSpc>
                <a:spcPct val="100000"/>
              </a:lnSpc>
            </a:pPr>
            <a:endParaRPr lang="en-US" sz="2400" dirty="0" smtClean="0"/>
          </a:p>
          <a:p>
            <a:pPr marL="0" indent="0" algn="ctr">
              <a:lnSpc>
                <a:spcPct val="100000"/>
              </a:lnSpc>
            </a:pPr>
            <a:r>
              <a:rPr lang="en-US" sz="2400" dirty="0" smtClean="0"/>
              <a:t>"The era of employers being able to inflexibly and universally apply a leave limits policy without seriously considering the reasonable accommodation requirements of the ADA [is] over . . . . Inflexible leave policies which ignore reasonable accommodations making it possible to get employees back on the job cannot survive under federal law. [The] consent decree is a bright line marker of that reality."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5" name="Rectangle 2"/>
          <p:cNvSpPr>
            <a:spLocks noGrp="1" noChangeArrowheads="1"/>
          </p:cNvSpPr>
          <p:nvPr>
            <p:ph type="title"/>
          </p:nvPr>
        </p:nvSpPr>
        <p:spPr/>
        <p:txBody>
          <a:bodyPr/>
          <a:lstStyle/>
          <a:p>
            <a:pPr eaLnBrk="1" hangingPunct="1"/>
            <a:r>
              <a:rPr lang="en-US" dirty="0" smtClean="0"/>
              <a:t>Leave Accommodations</a:t>
            </a:r>
          </a:p>
        </p:txBody>
      </p:sp>
      <p:sp>
        <p:nvSpPr>
          <p:cNvPr id="279556" name="Rectangle 3"/>
          <p:cNvSpPr>
            <a:spLocks noGrp="1" noChangeArrowheads="1"/>
          </p:cNvSpPr>
          <p:nvPr>
            <p:ph type="body" idx="1"/>
          </p:nvPr>
        </p:nvSpPr>
        <p:spPr>
          <a:xfrm>
            <a:off x="1905000" y="1295400"/>
            <a:ext cx="6934200" cy="4876800"/>
          </a:xfrm>
        </p:spPr>
        <p:txBody>
          <a:bodyPr/>
          <a:lstStyle/>
          <a:p>
            <a:pPr algn="just" eaLnBrk="1" hangingPunct="1">
              <a:buFont typeface="Arial" pitchFamily="34" charset="0"/>
              <a:buChar char="•"/>
            </a:pPr>
            <a:r>
              <a:rPr lang="en-US" sz="2400" dirty="0" smtClean="0"/>
              <a:t>Must develop peripheral vision</a:t>
            </a:r>
          </a:p>
          <a:p>
            <a:pPr algn="just" eaLnBrk="1" hangingPunct="1">
              <a:buFont typeface="Arial" pitchFamily="34" charset="0"/>
              <a:buChar char="•"/>
            </a:pPr>
            <a:r>
              <a:rPr lang="en-US" sz="2400" dirty="0" smtClean="0"/>
              <a:t>Must see the laws intersect</a:t>
            </a:r>
          </a:p>
          <a:p>
            <a:pPr algn="just" eaLnBrk="1" hangingPunct="1">
              <a:buFont typeface="Arial" pitchFamily="34" charset="0"/>
              <a:buChar char="•"/>
            </a:pPr>
            <a:r>
              <a:rPr lang="en-US" sz="2400" dirty="0" smtClean="0"/>
              <a:t>Must train supervisors on when these laws come into play</a:t>
            </a:r>
          </a:p>
          <a:p>
            <a:pPr algn="just" eaLnBrk="1" hangingPunct="1">
              <a:buFont typeface="Arial" pitchFamily="34" charset="0"/>
              <a:buChar char="•"/>
            </a:pPr>
            <a:r>
              <a:rPr lang="en-US" sz="2400" dirty="0" smtClean="0"/>
              <a:t>Must train supervisors to integrate HR earlier and deeper into the process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2"/>
          <p:cNvSpPr>
            <a:spLocks noGrp="1" noChangeArrowheads="1"/>
          </p:cNvSpPr>
          <p:nvPr>
            <p:ph type="title"/>
          </p:nvPr>
        </p:nvSpPr>
        <p:spPr>
          <a:xfrm>
            <a:off x="1905000" y="214313"/>
            <a:ext cx="7038975" cy="700087"/>
          </a:xfrm>
        </p:spPr>
        <p:txBody>
          <a:bodyPr/>
          <a:lstStyle/>
          <a:p>
            <a:pPr eaLnBrk="1" hangingPunct="1"/>
            <a:r>
              <a:rPr lang="en-US" dirty="0" smtClean="0"/>
              <a:t>Conduct Leave Analysis</a:t>
            </a:r>
          </a:p>
        </p:txBody>
      </p:sp>
      <p:sp>
        <p:nvSpPr>
          <p:cNvPr id="281604" name="Rectangle 3"/>
          <p:cNvSpPr>
            <a:spLocks noGrp="1" noChangeArrowheads="1"/>
          </p:cNvSpPr>
          <p:nvPr>
            <p:ph type="body" idx="1"/>
          </p:nvPr>
        </p:nvSpPr>
        <p:spPr>
          <a:xfrm>
            <a:off x="1981200" y="1295400"/>
            <a:ext cx="6705600" cy="4837113"/>
          </a:xfrm>
        </p:spPr>
        <p:txBody>
          <a:bodyPr/>
          <a:lstStyle/>
          <a:p>
            <a:pPr algn="just" eaLnBrk="1" hangingPunct="1">
              <a:lnSpc>
                <a:spcPct val="90000"/>
              </a:lnSpc>
            </a:pPr>
            <a:r>
              <a:rPr lang="en-US" sz="2400" dirty="0" smtClean="0"/>
              <a:t>Step One: Provide all leave employees are “entitled” to under law</a:t>
            </a:r>
          </a:p>
          <a:p>
            <a:pPr algn="just" eaLnBrk="1" hangingPunct="1">
              <a:lnSpc>
                <a:spcPct val="90000"/>
              </a:lnSpc>
            </a:pPr>
            <a:r>
              <a:rPr lang="en-US" sz="2400" dirty="0" smtClean="0"/>
              <a:t>Step Two: Provide all leave permitted under policies</a:t>
            </a:r>
          </a:p>
          <a:p>
            <a:pPr algn="just" eaLnBrk="1" hangingPunct="1">
              <a:lnSpc>
                <a:spcPct val="90000"/>
              </a:lnSpc>
            </a:pPr>
            <a:r>
              <a:rPr lang="en-US" sz="2400" dirty="0" smtClean="0"/>
              <a:t>Step Three: Determine whether providing additional leave is necessary as a reasonable accommodation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7" name="Rectangle 2"/>
          <p:cNvSpPr>
            <a:spLocks noGrp="1" noChangeArrowheads="1"/>
          </p:cNvSpPr>
          <p:nvPr>
            <p:ph type="title"/>
          </p:nvPr>
        </p:nvSpPr>
        <p:spPr>
          <a:xfrm>
            <a:off x="1905000" y="214313"/>
            <a:ext cx="7038975" cy="547687"/>
          </a:xfrm>
        </p:spPr>
        <p:txBody>
          <a:bodyPr/>
          <a:lstStyle/>
          <a:p>
            <a:pPr eaLnBrk="1" hangingPunct="1"/>
            <a:r>
              <a:rPr lang="en-US" dirty="0" smtClean="0"/>
              <a:t>Leave Accommodations</a:t>
            </a:r>
          </a:p>
        </p:txBody>
      </p:sp>
      <p:sp>
        <p:nvSpPr>
          <p:cNvPr id="282628" name="Rectangle 3"/>
          <p:cNvSpPr>
            <a:spLocks noGrp="1" noChangeArrowheads="1"/>
          </p:cNvSpPr>
          <p:nvPr>
            <p:ph type="body" idx="1"/>
          </p:nvPr>
        </p:nvSpPr>
        <p:spPr>
          <a:xfrm>
            <a:off x="2133600" y="1143000"/>
            <a:ext cx="6477000" cy="4989513"/>
          </a:xfrm>
        </p:spPr>
        <p:txBody>
          <a:bodyPr/>
          <a:lstStyle/>
          <a:p>
            <a:pPr algn="just" eaLnBrk="1" hangingPunct="1">
              <a:lnSpc>
                <a:spcPct val="90000"/>
              </a:lnSpc>
            </a:pPr>
            <a:r>
              <a:rPr lang="en-US" sz="2400" dirty="0" smtClean="0"/>
              <a:t>Determining leave “entitlement” by law:</a:t>
            </a:r>
          </a:p>
          <a:p>
            <a:pPr lvl="1" algn="just" eaLnBrk="1" hangingPunct="1">
              <a:lnSpc>
                <a:spcPct val="90000"/>
              </a:lnSpc>
            </a:pPr>
            <a:r>
              <a:rPr lang="en-US" sz="2400" dirty="0" smtClean="0"/>
              <a:t>FMLA</a:t>
            </a:r>
          </a:p>
          <a:p>
            <a:pPr lvl="1" algn="just" eaLnBrk="1" hangingPunct="1">
              <a:lnSpc>
                <a:spcPct val="90000"/>
              </a:lnSpc>
            </a:pPr>
            <a:r>
              <a:rPr lang="en-US" sz="2400" dirty="0" smtClean="0"/>
              <a:t>State FMLA (if applicable)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03425" y="0"/>
            <a:ext cx="6770688" cy="1009650"/>
          </a:xfrm>
        </p:spPr>
        <p:txBody>
          <a:bodyPr/>
          <a:lstStyle/>
          <a:p>
            <a:pPr marL="22225" indent="-22225" eaLnBrk="1" hangingPunct="1"/>
            <a:r>
              <a:rPr lang="en-US" sz="2800" dirty="0" smtClean="0"/>
              <a:t>FMLA provides:</a:t>
            </a:r>
          </a:p>
        </p:txBody>
      </p:sp>
      <p:sp>
        <p:nvSpPr>
          <p:cNvPr id="9219" name="Content Placeholder 2"/>
          <p:cNvSpPr>
            <a:spLocks noGrp="1"/>
          </p:cNvSpPr>
          <p:nvPr>
            <p:ph idx="1"/>
          </p:nvPr>
        </p:nvSpPr>
        <p:spPr>
          <a:xfrm>
            <a:off x="1938338" y="895350"/>
            <a:ext cx="6850062" cy="5353050"/>
          </a:xfrm>
        </p:spPr>
        <p:txBody>
          <a:bodyPr/>
          <a:lstStyle/>
          <a:p>
            <a:pPr marL="365760" indent="-283464" eaLnBrk="1" fontAlgn="auto" hangingPunct="1">
              <a:spcAft>
                <a:spcPts val="0"/>
              </a:spcAft>
              <a:buFont typeface="Arial" pitchFamily="34" charset="0"/>
              <a:buChar char="•"/>
              <a:defRPr/>
            </a:pPr>
            <a:r>
              <a:rPr lang="en-US" sz="2400" dirty="0" smtClean="0"/>
              <a:t>Twelve weeks of leave for employees in each 12-month period</a:t>
            </a:r>
          </a:p>
          <a:p>
            <a:pPr marL="917575" indent="-282575" eaLnBrk="1" fontAlgn="auto" hangingPunct="1">
              <a:spcAft>
                <a:spcPts val="0"/>
              </a:spcAft>
              <a:buFont typeface="Arial" pitchFamily="34" charset="0"/>
              <a:buChar char="•"/>
              <a:defRPr/>
            </a:pPr>
            <a:r>
              <a:rPr lang="en-US" sz="2400" dirty="0" smtClean="0"/>
              <a:t>Leave may be taken for the birth, the adoption or foster placement of a child</a:t>
            </a:r>
          </a:p>
          <a:p>
            <a:pPr marL="917575" indent="-282575" eaLnBrk="1" fontAlgn="auto" hangingPunct="1">
              <a:spcAft>
                <a:spcPts val="0"/>
              </a:spcAft>
              <a:buFont typeface="Arial" pitchFamily="34" charset="0"/>
              <a:buChar char="•"/>
              <a:defRPr/>
            </a:pPr>
            <a:r>
              <a:rPr lang="en-US" sz="2400" dirty="0" smtClean="0"/>
              <a:t>Leave may be taken to care for a covered relation with a serious health condition</a:t>
            </a:r>
          </a:p>
          <a:p>
            <a:pPr marL="917575" indent="-282575" eaLnBrk="1" fontAlgn="auto" hangingPunct="1">
              <a:spcAft>
                <a:spcPts val="0"/>
              </a:spcAft>
              <a:buFont typeface="Arial" pitchFamily="34" charset="0"/>
              <a:buChar char="•"/>
              <a:defRPr/>
            </a:pPr>
            <a:r>
              <a:rPr lang="en-US" sz="2400" dirty="0" smtClean="0"/>
              <a:t>Leave also may be taken if a serious health condition renders the employee unable to perform the functions of his/her position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1" name="Rectangle 2"/>
          <p:cNvSpPr>
            <a:spLocks noGrp="1" noChangeArrowheads="1"/>
          </p:cNvSpPr>
          <p:nvPr>
            <p:ph type="title"/>
          </p:nvPr>
        </p:nvSpPr>
        <p:spPr>
          <a:xfrm>
            <a:off x="1905000" y="214313"/>
            <a:ext cx="7038975" cy="547687"/>
          </a:xfrm>
        </p:spPr>
        <p:txBody>
          <a:bodyPr/>
          <a:lstStyle/>
          <a:p>
            <a:pPr eaLnBrk="1" hangingPunct="1"/>
            <a:r>
              <a:rPr lang="en-US" dirty="0" smtClean="0"/>
              <a:t>Leave Accommodations</a:t>
            </a:r>
          </a:p>
        </p:txBody>
      </p:sp>
      <p:sp>
        <p:nvSpPr>
          <p:cNvPr id="283652" name="Rectangle 3"/>
          <p:cNvSpPr>
            <a:spLocks noGrp="1" noChangeArrowheads="1"/>
          </p:cNvSpPr>
          <p:nvPr>
            <p:ph type="body" idx="1"/>
          </p:nvPr>
        </p:nvSpPr>
        <p:spPr>
          <a:xfrm>
            <a:off x="2057400" y="1143000"/>
            <a:ext cx="6361113" cy="4953000"/>
          </a:xfrm>
        </p:spPr>
        <p:txBody>
          <a:bodyPr/>
          <a:lstStyle/>
          <a:p>
            <a:pPr algn="just" eaLnBrk="1" hangingPunct="1">
              <a:lnSpc>
                <a:spcPct val="90000"/>
              </a:lnSpc>
              <a:buFont typeface="Arial" pitchFamily="34" charset="0"/>
              <a:buChar char="•"/>
            </a:pPr>
            <a:r>
              <a:rPr lang="en-US" sz="2400" dirty="0" smtClean="0"/>
              <a:t>Determining how much leave is permitted under policies or CBA</a:t>
            </a:r>
          </a:p>
          <a:p>
            <a:pPr algn="just" eaLnBrk="1" hangingPunct="1">
              <a:lnSpc>
                <a:spcPct val="90000"/>
              </a:lnSpc>
              <a:buFont typeface="Arial" pitchFamily="34" charset="0"/>
              <a:buChar char="•"/>
            </a:pPr>
            <a:r>
              <a:rPr lang="en-US" sz="2400" dirty="0" smtClean="0"/>
              <a:t>Consider paid and unpaid leave</a:t>
            </a:r>
          </a:p>
          <a:p>
            <a:pPr algn="just" eaLnBrk="1" hangingPunct="1">
              <a:lnSpc>
                <a:spcPct val="90000"/>
              </a:lnSpc>
              <a:buFont typeface="Arial" pitchFamily="34" charset="0"/>
              <a:buChar char="•"/>
            </a:pPr>
            <a:r>
              <a:rPr lang="en-US" sz="2400" dirty="0" smtClean="0"/>
              <a:t>Distinguish between the right under policy to compensation (i.e., STD, LTD, Workers’ Comp) vs. job restoration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5" name="Rectangle 2"/>
          <p:cNvSpPr>
            <a:spLocks noGrp="1" noChangeArrowheads="1"/>
          </p:cNvSpPr>
          <p:nvPr>
            <p:ph type="title"/>
          </p:nvPr>
        </p:nvSpPr>
        <p:spPr>
          <a:xfrm>
            <a:off x="1905000" y="304800"/>
            <a:ext cx="6954838" cy="457200"/>
          </a:xfrm>
        </p:spPr>
        <p:txBody>
          <a:bodyPr/>
          <a:lstStyle/>
          <a:p>
            <a:pPr eaLnBrk="1" hangingPunct="1"/>
            <a:r>
              <a:rPr lang="en-US" dirty="0" smtClean="0"/>
              <a:t>Leave Accommodations</a:t>
            </a:r>
          </a:p>
        </p:txBody>
      </p:sp>
      <p:sp>
        <p:nvSpPr>
          <p:cNvPr id="284676" name="Rectangle 3"/>
          <p:cNvSpPr>
            <a:spLocks noGrp="1" noChangeArrowheads="1"/>
          </p:cNvSpPr>
          <p:nvPr>
            <p:ph type="body" idx="1"/>
          </p:nvPr>
        </p:nvSpPr>
        <p:spPr>
          <a:xfrm>
            <a:off x="1981200" y="1143000"/>
            <a:ext cx="6781800" cy="5029200"/>
          </a:xfrm>
        </p:spPr>
        <p:txBody>
          <a:bodyPr/>
          <a:lstStyle/>
          <a:p>
            <a:pPr algn="just" eaLnBrk="1" hangingPunct="1">
              <a:lnSpc>
                <a:spcPct val="90000"/>
              </a:lnSpc>
            </a:pPr>
            <a:r>
              <a:rPr lang="en-US" sz="2800" dirty="0" smtClean="0"/>
              <a:t>Additional leave as a reasonable accommodation:</a:t>
            </a:r>
          </a:p>
          <a:p>
            <a:pPr lvl="1" algn="just" eaLnBrk="1" hangingPunct="1">
              <a:lnSpc>
                <a:spcPct val="90000"/>
              </a:lnSpc>
            </a:pPr>
            <a:r>
              <a:rPr lang="en-US" sz="2400" dirty="0" smtClean="0"/>
              <a:t>Leave need not be paid</a:t>
            </a:r>
          </a:p>
          <a:p>
            <a:pPr lvl="1" algn="just" eaLnBrk="1" hangingPunct="1">
              <a:lnSpc>
                <a:spcPct val="90000"/>
              </a:lnSpc>
            </a:pPr>
            <a:r>
              <a:rPr lang="en-US" sz="2400" dirty="0" smtClean="0"/>
              <a:t>EEOC says it carries with it a right to job restoration</a:t>
            </a:r>
          </a:p>
          <a:p>
            <a:pPr lvl="1" algn="just" eaLnBrk="1" hangingPunct="1">
              <a:lnSpc>
                <a:spcPct val="90000"/>
              </a:lnSpc>
            </a:pPr>
            <a:r>
              <a:rPr lang="en-US" sz="2400" dirty="0" smtClean="0"/>
              <a:t>Is there a definite date of return?</a:t>
            </a:r>
          </a:p>
          <a:p>
            <a:pPr lvl="2" algn="just" eaLnBrk="1" hangingPunct="1">
              <a:lnSpc>
                <a:spcPct val="90000"/>
              </a:lnSpc>
              <a:buClr>
                <a:schemeClr val="accent2"/>
              </a:buClr>
              <a:buFont typeface="Arial" pitchFamily="34" charset="0"/>
              <a:buChar char="•"/>
            </a:pPr>
            <a:r>
              <a:rPr lang="en-US" sz="2400" dirty="0" smtClean="0"/>
              <a:t>If indefinite date of return, likely to be an undue hardship or person may not be qualified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9" name="Rectangle 2"/>
          <p:cNvSpPr>
            <a:spLocks noGrp="1" noChangeArrowheads="1"/>
          </p:cNvSpPr>
          <p:nvPr>
            <p:ph type="title"/>
          </p:nvPr>
        </p:nvSpPr>
        <p:spPr>
          <a:xfrm>
            <a:off x="1981200" y="214313"/>
            <a:ext cx="6962775" cy="623887"/>
          </a:xfrm>
        </p:spPr>
        <p:txBody>
          <a:bodyPr/>
          <a:lstStyle/>
          <a:p>
            <a:pPr eaLnBrk="1" hangingPunct="1"/>
            <a:r>
              <a:rPr lang="en-US" dirty="0" smtClean="0"/>
              <a:t>Leave Accommodations</a:t>
            </a:r>
          </a:p>
        </p:txBody>
      </p:sp>
      <p:sp>
        <p:nvSpPr>
          <p:cNvPr id="285700" name="Rectangle 3"/>
          <p:cNvSpPr>
            <a:spLocks noGrp="1" noChangeArrowheads="1"/>
          </p:cNvSpPr>
          <p:nvPr>
            <p:ph type="body" idx="1"/>
          </p:nvPr>
        </p:nvSpPr>
        <p:spPr>
          <a:xfrm>
            <a:off x="1905000" y="1066800"/>
            <a:ext cx="6781800" cy="5065713"/>
          </a:xfrm>
        </p:spPr>
        <p:txBody>
          <a:bodyPr/>
          <a:lstStyle/>
          <a:p>
            <a:pPr algn="just" eaLnBrk="1" hangingPunct="1"/>
            <a:r>
              <a:rPr lang="en-US" sz="2400" dirty="0" smtClean="0"/>
              <a:t>Other leave issues:</a:t>
            </a:r>
          </a:p>
          <a:p>
            <a:pPr lvl="1" algn="just" eaLnBrk="1" hangingPunct="1"/>
            <a:r>
              <a:rPr lang="en-US" sz="2400" dirty="0" smtClean="0"/>
              <a:t>Get the FMLA clock ticking</a:t>
            </a:r>
          </a:p>
          <a:p>
            <a:pPr lvl="1" eaLnBrk="1" hangingPunct="1"/>
            <a:r>
              <a:rPr lang="en-US" sz="2400" dirty="0" smtClean="0"/>
              <a:t>Intermittent leave under the FMLA/ADA</a:t>
            </a:r>
          </a:p>
          <a:p>
            <a:pPr lvl="1" eaLnBrk="1" hangingPunct="1"/>
            <a:r>
              <a:rPr lang="en-US" sz="2400" dirty="0" smtClean="0"/>
              <a:t>Remember the reassignment option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2"/>
          <p:cNvSpPr>
            <a:spLocks noGrp="1" noChangeArrowheads="1"/>
          </p:cNvSpPr>
          <p:nvPr>
            <p:ph type="title"/>
          </p:nvPr>
        </p:nvSpPr>
        <p:spPr>
          <a:xfrm>
            <a:off x="1905000" y="214313"/>
            <a:ext cx="7038975" cy="547687"/>
          </a:xfrm>
        </p:spPr>
        <p:txBody>
          <a:bodyPr/>
          <a:lstStyle/>
          <a:p>
            <a:pPr eaLnBrk="1" hangingPunct="1"/>
            <a:r>
              <a:rPr lang="en-US" dirty="0" smtClean="0"/>
              <a:t>Leave Accommodations</a:t>
            </a:r>
          </a:p>
        </p:txBody>
      </p:sp>
      <p:sp>
        <p:nvSpPr>
          <p:cNvPr id="286724" name="Rectangle 3"/>
          <p:cNvSpPr>
            <a:spLocks noGrp="1" noChangeArrowheads="1"/>
          </p:cNvSpPr>
          <p:nvPr>
            <p:ph type="body" idx="1"/>
          </p:nvPr>
        </p:nvSpPr>
        <p:spPr>
          <a:xfrm>
            <a:off x="1981200" y="1295400"/>
            <a:ext cx="6705600" cy="4837113"/>
          </a:xfrm>
        </p:spPr>
        <p:txBody>
          <a:bodyPr/>
          <a:lstStyle/>
          <a:p>
            <a:pPr algn="just" eaLnBrk="1" hangingPunct="1">
              <a:lnSpc>
                <a:spcPct val="90000"/>
              </a:lnSpc>
            </a:pPr>
            <a:r>
              <a:rPr lang="en-US" sz="2400" dirty="0" smtClean="0"/>
              <a:t>Other leave issues:</a:t>
            </a:r>
          </a:p>
          <a:p>
            <a:pPr lvl="1" algn="just" eaLnBrk="1" hangingPunct="1">
              <a:lnSpc>
                <a:spcPct val="90000"/>
              </a:lnSpc>
            </a:pPr>
            <a:r>
              <a:rPr lang="en-US" sz="2400" dirty="0" smtClean="0"/>
              <a:t>Cannot penalize employees for taking FMLA (and ADA) leave</a:t>
            </a:r>
          </a:p>
          <a:p>
            <a:pPr lvl="1" algn="just" eaLnBrk="1" hangingPunct="1">
              <a:lnSpc>
                <a:spcPct val="90000"/>
              </a:lnSpc>
            </a:pPr>
            <a:r>
              <a:rPr lang="en-US" sz="2400" dirty="0" smtClean="0"/>
              <a:t>Must sort absences into two categories:</a:t>
            </a:r>
          </a:p>
          <a:p>
            <a:pPr lvl="2" algn="just" eaLnBrk="1" hangingPunct="1">
              <a:lnSpc>
                <a:spcPct val="90000"/>
              </a:lnSpc>
              <a:buClr>
                <a:schemeClr val="accent2"/>
              </a:buClr>
            </a:pPr>
            <a:r>
              <a:rPr lang="en-US" sz="2400" dirty="0" smtClean="0"/>
              <a:t>Excused vs. Unexcused</a:t>
            </a:r>
          </a:p>
          <a:p>
            <a:pPr lvl="1" algn="just" eaLnBrk="1" hangingPunct="1">
              <a:lnSpc>
                <a:spcPct val="90000"/>
              </a:lnSpc>
            </a:pPr>
            <a:r>
              <a:rPr lang="en-US" sz="2400" dirty="0" smtClean="0"/>
              <a:t> Performance reviews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2"/>
          <p:cNvSpPr>
            <a:spLocks noGrp="1" noChangeArrowheads="1"/>
          </p:cNvSpPr>
          <p:nvPr>
            <p:ph type="title"/>
          </p:nvPr>
        </p:nvSpPr>
        <p:spPr/>
        <p:txBody>
          <a:bodyPr/>
          <a:lstStyle/>
          <a:p>
            <a:pPr eaLnBrk="1" hangingPunct="1"/>
            <a:r>
              <a:rPr lang="en-US" dirty="0" smtClean="0"/>
              <a:t>Leave Accommodations</a:t>
            </a:r>
          </a:p>
        </p:txBody>
      </p:sp>
      <p:sp>
        <p:nvSpPr>
          <p:cNvPr id="287748" name="Rectangle 3"/>
          <p:cNvSpPr>
            <a:spLocks noGrp="1" noChangeArrowheads="1"/>
          </p:cNvSpPr>
          <p:nvPr>
            <p:ph type="body" idx="1"/>
          </p:nvPr>
        </p:nvSpPr>
        <p:spPr>
          <a:xfrm>
            <a:off x="2057400" y="1066801"/>
            <a:ext cx="6477000" cy="4343399"/>
          </a:xfrm>
        </p:spPr>
        <p:txBody>
          <a:bodyPr/>
          <a:lstStyle/>
          <a:p>
            <a:pPr algn="just" eaLnBrk="1" hangingPunct="1"/>
            <a:r>
              <a:rPr lang="en-US" sz="2400" dirty="0" smtClean="0"/>
              <a:t>Other leave issues:</a:t>
            </a:r>
          </a:p>
          <a:p>
            <a:pPr lvl="1" algn="just" eaLnBrk="1" hangingPunct="1"/>
            <a:r>
              <a:rPr lang="en-US" sz="2400" dirty="0" smtClean="0"/>
              <a:t>Don’t forget accommodations which avoid the need for leave entirely</a:t>
            </a:r>
          </a:p>
          <a:p>
            <a:pPr lvl="1" algn="just" eaLnBrk="1" hangingPunct="1"/>
            <a:r>
              <a:rPr lang="en-US" sz="2400" dirty="0" smtClean="0"/>
              <a:t>Taking the sting out of terminations:</a:t>
            </a:r>
          </a:p>
          <a:p>
            <a:pPr lvl="3" algn="just" eaLnBrk="1" hangingPunct="1"/>
            <a:r>
              <a:rPr lang="en-US" sz="2400" dirty="0" smtClean="0"/>
              <a:t>In some cases may make sense </a:t>
            </a:r>
            <a:r>
              <a:rPr lang="en-US" sz="2400" smtClean="0"/>
              <a:t>to offer </a:t>
            </a:r>
            <a:r>
              <a:rPr lang="en-US" sz="2400" dirty="0" smtClean="0"/>
              <a:t>the opportunity to reapply for vacant positions for which they are qualified</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3555" name="Content Placeholder 2"/>
          <p:cNvSpPr>
            <a:spLocks noGrp="1"/>
          </p:cNvSpPr>
          <p:nvPr>
            <p:ph idx="4294967295"/>
          </p:nvPr>
        </p:nvSpPr>
        <p:spPr>
          <a:xfrm>
            <a:off x="2293938" y="1023938"/>
            <a:ext cx="6850062" cy="5224462"/>
          </a:xfrm>
        </p:spPr>
        <p:txBody>
          <a:bodyPr/>
          <a:lstStyle/>
          <a:p>
            <a:pPr algn="ctr">
              <a:lnSpc>
                <a:spcPct val="100000"/>
              </a:lnSpc>
              <a:spcBef>
                <a:spcPts val="1200"/>
              </a:spcBef>
              <a:buFontTx/>
              <a:buNone/>
              <a:defRPr/>
            </a:pPr>
            <a:endParaRPr lang="en-US" sz="5400" dirty="0" smtClean="0"/>
          </a:p>
          <a:p>
            <a:pPr algn="ctr">
              <a:lnSpc>
                <a:spcPct val="100000"/>
              </a:lnSpc>
              <a:spcBef>
                <a:spcPts val="1200"/>
              </a:spcBef>
              <a:buFontTx/>
              <a:buNone/>
              <a:defRPr/>
            </a:pPr>
            <a:r>
              <a:rPr lang="en-US" sz="5400" dirty="0" smtClean="0"/>
              <a:t>Biggest FMLA Mistakes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solidFill>
                  <a:schemeClr val="tx2">
                    <a:satMod val="130000"/>
                  </a:schemeClr>
                </a:solidFill>
              </a:rPr>
              <a:t>Biggest FMLA Mistakes</a:t>
            </a:r>
            <a:endParaRPr lang="en-US" sz="2800" dirty="0"/>
          </a:p>
        </p:txBody>
      </p:sp>
      <p:sp>
        <p:nvSpPr>
          <p:cNvPr id="28675" name="Content Placeholder 2"/>
          <p:cNvSpPr>
            <a:spLocks noGrp="1"/>
          </p:cNvSpPr>
          <p:nvPr>
            <p:ph idx="1"/>
          </p:nvPr>
        </p:nvSpPr>
        <p:spPr>
          <a:xfrm>
            <a:off x="2057400" y="1295400"/>
            <a:ext cx="6704012" cy="4729162"/>
          </a:xfrm>
        </p:spPr>
        <p:txBody>
          <a:bodyPr/>
          <a:lstStyle/>
          <a:p>
            <a:pPr eaLnBrk="1" hangingPunct="1">
              <a:lnSpc>
                <a:spcPct val="100000"/>
              </a:lnSpc>
              <a:spcBef>
                <a:spcPts val="1200"/>
              </a:spcBef>
              <a:buFont typeface="Arial" pitchFamily="34" charset="0"/>
              <a:buChar char="•"/>
            </a:pPr>
            <a:r>
              <a:rPr lang="en-US" sz="2200" dirty="0" smtClean="0"/>
              <a:t>Not giving required notices</a:t>
            </a:r>
          </a:p>
          <a:p>
            <a:pPr eaLnBrk="1" hangingPunct="1">
              <a:lnSpc>
                <a:spcPct val="100000"/>
              </a:lnSpc>
              <a:spcBef>
                <a:spcPts val="1200"/>
              </a:spcBef>
              <a:buFont typeface="Arial" pitchFamily="34" charset="0"/>
              <a:buChar char="•"/>
            </a:pPr>
            <a:r>
              <a:rPr lang="en-US" sz="2200" dirty="0" smtClean="0"/>
              <a:t>Not giving FMLA notice to employees absent on workers’ compensation or STD leaves</a:t>
            </a:r>
          </a:p>
          <a:p>
            <a:pPr eaLnBrk="1" hangingPunct="1">
              <a:lnSpc>
                <a:spcPct val="100000"/>
              </a:lnSpc>
              <a:spcBef>
                <a:spcPts val="1200"/>
              </a:spcBef>
              <a:buFont typeface="Arial" pitchFamily="34" charset="0"/>
              <a:buChar char="•"/>
            </a:pPr>
            <a:r>
              <a:rPr lang="en-US" sz="2200" dirty="0" smtClean="0"/>
              <a:t>Not stating that there is no job entitlement               post-FMLA</a:t>
            </a:r>
          </a:p>
          <a:p>
            <a:pPr eaLnBrk="1" hangingPunct="1">
              <a:lnSpc>
                <a:spcPct val="100000"/>
              </a:lnSpc>
              <a:spcBef>
                <a:spcPts val="1200"/>
              </a:spcBef>
              <a:buFont typeface="Arial" pitchFamily="34" charset="0"/>
              <a:buChar char="•"/>
            </a:pPr>
            <a:r>
              <a:rPr lang="en-US" sz="2200" dirty="0" smtClean="0"/>
              <a:t>Not controlling pay</a:t>
            </a:r>
          </a:p>
          <a:p>
            <a:pPr eaLnBrk="1" hangingPunct="1">
              <a:lnSpc>
                <a:spcPct val="100000"/>
              </a:lnSpc>
              <a:spcBef>
                <a:spcPts val="1200"/>
              </a:spcBef>
              <a:buFont typeface="Arial" pitchFamily="34" charset="0"/>
              <a:buChar char="•"/>
            </a:pPr>
            <a:r>
              <a:rPr lang="en-US" sz="2200" dirty="0" smtClean="0"/>
              <a:t>Not enforcing “foreseeable” standards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solidFill>
                  <a:schemeClr val="tx2">
                    <a:satMod val="130000"/>
                  </a:schemeClr>
                </a:solidFill>
              </a:rPr>
              <a:t>Biggest FMLA Mistakes</a:t>
            </a:r>
            <a:endParaRPr lang="en-US" sz="2800" dirty="0"/>
          </a:p>
        </p:txBody>
      </p:sp>
      <p:sp>
        <p:nvSpPr>
          <p:cNvPr id="29699" name="Content Placeholder 2"/>
          <p:cNvSpPr>
            <a:spLocks noGrp="1"/>
          </p:cNvSpPr>
          <p:nvPr>
            <p:ph idx="1"/>
          </p:nvPr>
        </p:nvSpPr>
        <p:spPr>
          <a:xfrm>
            <a:off x="2027238" y="1295400"/>
            <a:ext cx="6704012" cy="4724400"/>
          </a:xfrm>
        </p:spPr>
        <p:txBody>
          <a:bodyPr/>
          <a:lstStyle/>
          <a:p>
            <a:pPr eaLnBrk="1" hangingPunct="1">
              <a:lnSpc>
                <a:spcPct val="100000"/>
              </a:lnSpc>
              <a:spcBef>
                <a:spcPts val="1200"/>
              </a:spcBef>
              <a:buFont typeface="Arial" pitchFamily="34" charset="0"/>
              <a:buChar char="•"/>
            </a:pPr>
            <a:r>
              <a:rPr lang="en-US" sz="2200" dirty="0" smtClean="0"/>
              <a:t>Failure to terminate or document decision to terminate employee prior to employee’s request for FMLA leave</a:t>
            </a:r>
          </a:p>
          <a:p>
            <a:pPr eaLnBrk="1" hangingPunct="1">
              <a:lnSpc>
                <a:spcPct val="100000"/>
              </a:lnSpc>
              <a:spcBef>
                <a:spcPts val="1200"/>
              </a:spcBef>
              <a:buFont typeface="Arial" pitchFamily="34" charset="0"/>
              <a:buChar char="•"/>
            </a:pPr>
            <a:r>
              <a:rPr lang="en-US" sz="2200" dirty="0" smtClean="0"/>
              <a:t>Failure to reinstate employee in same or equivalent position with equal terms and conditions of employment</a:t>
            </a:r>
          </a:p>
          <a:p>
            <a:pPr eaLnBrk="1" hangingPunct="1">
              <a:lnSpc>
                <a:spcPct val="100000"/>
              </a:lnSpc>
              <a:spcBef>
                <a:spcPts val="1200"/>
              </a:spcBef>
              <a:buFont typeface="Arial" pitchFamily="34" charset="0"/>
              <a:buChar char="•"/>
            </a:pPr>
            <a:r>
              <a:rPr lang="en-US" sz="2200" dirty="0" smtClean="0"/>
              <a:t>Failure to designate the method of calculating the FMLA 12-month period</a:t>
            </a:r>
          </a:p>
          <a:p>
            <a:pPr eaLnBrk="1" hangingPunct="1">
              <a:lnSpc>
                <a:spcPct val="100000"/>
              </a:lnSpc>
              <a:spcBef>
                <a:spcPts val="1200"/>
              </a:spcBef>
              <a:buFont typeface="Arial" pitchFamily="34" charset="0"/>
              <a:buChar char="•"/>
            </a:pPr>
            <a:r>
              <a:rPr lang="en-US" sz="2200" dirty="0" smtClean="0"/>
              <a:t>Not considering reassignment to a vacant position as a means of better meeting an employee’s needs when an employee is on interim or reduced leaves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46083" name="Content Placeholder 2"/>
          <p:cNvSpPr>
            <a:spLocks noGrp="1"/>
          </p:cNvSpPr>
          <p:nvPr>
            <p:ph idx="4294967295"/>
          </p:nvPr>
        </p:nvSpPr>
        <p:spPr>
          <a:xfrm>
            <a:off x="1771650" y="1066800"/>
            <a:ext cx="7372350" cy="5791200"/>
          </a:xfrm>
        </p:spPr>
        <p:txBody>
          <a:bodyPr/>
          <a:lstStyle/>
          <a:p>
            <a:pPr>
              <a:lnSpc>
                <a:spcPct val="100000"/>
              </a:lnSpc>
              <a:buFontTx/>
              <a:buNone/>
              <a:defRPr/>
            </a:pPr>
            <a:endParaRPr lang="en-US" sz="5400" dirty="0" smtClean="0"/>
          </a:p>
          <a:p>
            <a:pPr algn="ctr">
              <a:lnSpc>
                <a:spcPct val="100000"/>
              </a:lnSpc>
              <a:buFontTx/>
              <a:buNone/>
              <a:defRPr/>
            </a:pPr>
            <a:r>
              <a:rPr lang="en-US" sz="5400" dirty="0" smtClean="0"/>
              <a:t>Biggest ADA</a:t>
            </a:r>
          </a:p>
          <a:p>
            <a:pPr algn="ctr">
              <a:lnSpc>
                <a:spcPct val="100000"/>
              </a:lnSpc>
              <a:buFontTx/>
              <a:buNone/>
              <a:defRPr/>
            </a:pPr>
            <a:r>
              <a:rPr lang="en-US" sz="5400" dirty="0" smtClean="0"/>
              <a:t> Mistakes</a:t>
            </a:r>
          </a:p>
          <a:p>
            <a:pPr>
              <a:lnSpc>
                <a:spcPct val="100000"/>
              </a:lnSpc>
              <a:spcAft>
                <a:spcPts val="600"/>
              </a:spcAft>
              <a:defRPr/>
            </a:pPr>
            <a:endParaRPr lang="en-US" dirty="0" smtClean="0"/>
          </a:p>
          <a:p>
            <a:pPr>
              <a:lnSpc>
                <a:spcPct val="100000"/>
              </a:lnSpc>
              <a:spcAft>
                <a:spcPts val="600"/>
              </a:spcAft>
              <a:defRPr/>
            </a:pPr>
            <a:endParaRPr lang="en-US"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solidFill>
                  <a:schemeClr val="tx2">
                    <a:satMod val="130000"/>
                  </a:schemeClr>
                </a:solidFill>
              </a:rPr>
              <a:t>Biggest Mistakes Under the ADA</a:t>
            </a:r>
            <a:endParaRPr lang="en-US" sz="2800" dirty="0"/>
          </a:p>
        </p:txBody>
      </p:sp>
      <p:sp>
        <p:nvSpPr>
          <p:cNvPr id="51203" name="Content Placeholder 2"/>
          <p:cNvSpPr>
            <a:spLocks noGrp="1"/>
          </p:cNvSpPr>
          <p:nvPr>
            <p:ph idx="1"/>
          </p:nvPr>
        </p:nvSpPr>
        <p:spPr>
          <a:xfrm>
            <a:off x="2027238" y="1143000"/>
            <a:ext cx="7116762" cy="5353050"/>
          </a:xfrm>
        </p:spPr>
        <p:txBody>
          <a:bodyPr/>
          <a:lstStyle/>
          <a:p>
            <a:pPr eaLnBrk="1" hangingPunct="1">
              <a:lnSpc>
                <a:spcPct val="80000"/>
              </a:lnSpc>
              <a:spcBef>
                <a:spcPts val="1200"/>
              </a:spcBef>
              <a:buFont typeface="Arial" pitchFamily="34" charset="0"/>
              <a:buChar char="•"/>
            </a:pPr>
            <a:r>
              <a:rPr lang="en-US" sz="2400" dirty="0" smtClean="0"/>
              <a:t>Not identifying and documenting essential job functions</a:t>
            </a:r>
            <a:endParaRPr lang="en-US" sz="2400" b="1" dirty="0" smtClean="0"/>
          </a:p>
          <a:p>
            <a:pPr>
              <a:lnSpc>
                <a:spcPct val="80000"/>
              </a:lnSpc>
              <a:spcBef>
                <a:spcPts val="1200"/>
              </a:spcBef>
              <a:buFont typeface="Arial" pitchFamily="34" charset="0"/>
              <a:buChar char="•"/>
            </a:pPr>
            <a:r>
              <a:rPr lang="en-US" sz="2400" dirty="0" smtClean="0"/>
              <a:t>Not adequately documenting performance or conduct deficiencies</a:t>
            </a:r>
          </a:p>
          <a:p>
            <a:pPr eaLnBrk="1" hangingPunct="1">
              <a:lnSpc>
                <a:spcPct val="80000"/>
              </a:lnSpc>
              <a:spcBef>
                <a:spcPts val="1200"/>
              </a:spcBef>
              <a:buFont typeface="Arial" pitchFamily="34" charset="0"/>
              <a:buChar char="•"/>
            </a:pPr>
            <a:r>
              <a:rPr lang="en-US" sz="2400" dirty="0" smtClean="0"/>
              <a:t>Not engaging in an interactive process to identify possible accommodation</a:t>
            </a:r>
          </a:p>
          <a:p>
            <a:pPr eaLnBrk="1" hangingPunct="1">
              <a:lnSpc>
                <a:spcPct val="80000"/>
              </a:lnSpc>
              <a:spcBef>
                <a:spcPts val="1200"/>
              </a:spcBef>
              <a:buFont typeface="Arial" pitchFamily="34" charset="0"/>
              <a:buChar char="•"/>
            </a:pPr>
            <a:r>
              <a:rPr lang="en-US" sz="2400" dirty="0" smtClean="0"/>
              <a:t>Incorrect or insufficient analysis of safety issues under the direct threat standard</a:t>
            </a:r>
          </a:p>
          <a:p>
            <a:pPr eaLnBrk="1" hangingPunct="1">
              <a:lnSpc>
                <a:spcPct val="80000"/>
              </a:lnSpc>
              <a:spcBef>
                <a:spcPts val="1200"/>
              </a:spcBef>
              <a:buFont typeface="Arial" pitchFamily="34" charset="0"/>
              <a:buChar char="•"/>
            </a:pPr>
            <a:r>
              <a:rPr lang="en-US" sz="2400" dirty="0" smtClean="0"/>
              <a:t>Not having a mechanism to adequately acquire and analyze medical information</a:t>
            </a:r>
          </a:p>
          <a:p>
            <a:endParaRPr lang="en-US" sz="2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03425" y="0"/>
            <a:ext cx="6770688" cy="1009650"/>
          </a:xfrm>
        </p:spPr>
        <p:txBody>
          <a:bodyPr/>
          <a:lstStyle/>
          <a:p>
            <a:r>
              <a:rPr lang="en-US" sz="2800" dirty="0" smtClean="0">
                <a:solidFill>
                  <a:schemeClr val="tx1"/>
                </a:solidFill>
              </a:rPr>
              <a:t>FMLA provides:</a:t>
            </a:r>
          </a:p>
        </p:txBody>
      </p:sp>
      <p:sp>
        <p:nvSpPr>
          <p:cNvPr id="9219" name="Content Placeholder 2"/>
          <p:cNvSpPr>
            <a:spLocks noGrp="1"/>
          </p:cNvSpPr>
          <p:nvPr>
            <p:ph idx="1"/>
          </p:nvPr>
        </p:nvSpPr>
        <p:spPr>
          <a:xfrm>
            <a:off x="1938338" y="895350"/>
            <a:ext cx="6850062" cy="5353050"/>
          </a:xfrm>
        </p:spPr>
        <p:txBody>
          <a:bodyPr/>
          <a:lstStyle/>
          <a:p>
            <a:pPr marL="365760" indent="-283464" eaLnBrk="1" fontAlgn="auto" hangingPunct="1">
              <a:spcAft>
                <a:spcPts val="0"/>
              </a:spcAft>
              <a:buFont typeface="Arial" pitchFamily="34" charset="0"/>
              <a:buChar char="•"/>
              <a:defRPr/>
            </a:pPr>
            <a:r>
              <a:rPr lang="en-US" sz="2200" dirty="0" smtClean="0"/>
              <a:t>Continuation of health insurance benefits for the employee during the leave period</a:t>
            </a:r>
          </a:p>
          <a:p>
            <a:pPr marL="365760" indent="-283464" eaLnBrk="1" fontAlgn="auto" hangingPunct="1">
              <a:spcAft>
                <a:spcPts val="0"/>
              </a:spcAft>
              <a:buFont typeface="Arial" pitchFamily="34" charset="0"/>
              <a:buChar char="•"/>
              <a:defRPr/>
            </a:pPr>
            <a:r>
              <a:rPr lang="en-US" sz="2200" dirty="0" smtClean="0"/>
              <a:t>Restoration of the employee on leave to the same or equivalent position after the leave period</a:t>
            </a:r>
          </a:p>
          <a:p>
            <a:pPr marL="365760" indent="-283464" eaLnBrk="1" fontAlgn="auto" hangingPunct="1">
              <a:spcAft>
                <a:spcPts val="0"/>
              </a:spcAft>
              <a:buFont typeface="Arial" pitchFamily="34" charset="0"/>
              <a:buChar char="•"/>
              <a:defRPr/>
            </a:pPr>
            <a:r>
              <a:rPr lang="en-US" sz="2200" dirty="0" smtClean="0"/>
              <a:t>Posting of notice informing employees of their FMLA rights</a:t>
            </a:r>
          </a:p>
          <a:p>
            <a:pPr marL="365760" indent="-283464" eaLnBrk="1" fontAlgn="auto" hangingPunct="1">
              <a:spcAft>
                <a:spcPts val="0"/>
              </a:spcAft>
              <a:buFont typeface="Arial" pitchFamily="34" charset="0"/>
              <a:buChar char="•"/>
              <a:defRPr/>
            </a:pPr>
            <a:r>
              <a:rPr lang="en-US" sz="2200" dirty="0" err="1" smtClean="0"/>
              <a:t>Servicemember</a:t>
            </a:r>
            <a:r>
              <a:rPr lang="en-US" sz="2200" dirty="0" smtClean="0"/>
              <a:t> leave up to 6 months to care for injured and up to 12 weeks for family member called to active duty</a:t>
            </a:r>
          </a:p>
          <a:p>
            <a:pPr marL="365125" indent="-365125" algn="just" eaLnBrk="1" fontAlgn="auto" hangingPunct="1">
              <a:spcAft>
                <a:spcPts val="0"/>
              </a:spcAft>
              <a:buFontTx/>
              <a:buNone/>
              <a:defRPr/>
            </a:pPr>
            <a:r>
              <a:rPr lang="en-US" sz="2200" dirty="0" smtClean="0"/>
              <a:t>**	</a:t>
            </a:r>
            <a:r>
              <a:rPr lang="en-US" sz="2200" b="1" dirty="0" smtClean="0"/>
              <a:t>Where state leave laws exist, employers must comply with whichever law (state or federal) is more protective of employee rights</a:t>
            </a:r>
            <a:endParaRPr lang="en-US" sz="2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solidFill>
                  <a:schemeClr val="tx2">
                    <a:satMod val="130000"/>
                  </a:schemeClr>
                </a:solidFill>
              </a:rPr>
              <a:t>Biggest Mistakes Under the ADA</a:t>
            </a:r>
            <a:endParaRPr lang="en-US" sz="2800" dirty="0"/>
          </a:p>
        </p:txBody>
      </p:sp>
      <p:sp>
        <p:nvSpPr>
          <p:cNvPr id="52227" name="Content Placeholder 2"/>
          <p:cNvSpPr>
            <a:spLocks noGrp="1"/>
          </p:cNvSpPr>
          <p:nvPr>
            <p:ph idx="1"/>
          </p:nvPr>
        </p:nvSpPr>
        <p:spPr>
          <a:xfrm>
            <a:off x="2027238" y="1143000"/>
            <a:ext cx="6735762" cy="5353050"/>
          </a:xfrm>
        </p:spPr>
        <p:txBody>
          <a:bodyPr/>
          <a:lstStyle/>
          <a:p>
            <a:pPr eaLnBrk="1" hangingPunct="1">
              <a:lnSpc>
                <a:spcPct val="80000"/>
              </a:lnSpc>
              <a:spcBef>
                <a:spcPts val="1200"/>
              </a:spcBef>
              <a:buFont typeface="Arial" pitchFamily="34" charset="0"/>
              <a:buChar char="•"/>
            </a:pPr>
            <a:r>
              <a:rPr lang="en-US" sz="2400" dirty="0" smtClean="0"/>
              <a:t>Not considering reassignment or additional unpaid leave with job restoration as a reasonable accommodation</a:t>
            </a:r>
          </a:p>
          <a:p>
            <a:pPr eaLnBrk="1" hangingPunct="1">
              <a:lnSpc>
                <a:spcPct val="80000"/>
              </a:lnSpc>
              <a:spcBef>
                <a:spcPts val="1200"/>
              </a:spcBef>
              <a:buFont typeface="Arial" pitchFamily="34" charset="0"/>
              <a:buChar char="•"/>
            </a:pPr>
            <a:r>
              <a:rPr lang="en-US" sz="2400" dirty="0" smtClean="0"/>
              <a:t>Making inappropriate written or verbal comments creating ADA “regarded as” disability status</a:t>
            </a:r>
          </a:p>
          <a:p>
            <a:pPr eaLnBrk="1" hangingPunct="1">
              <a:lnSpc>
                <a:spcPct val="80000"/>
              </a:lnSpc>
              <a:spcBef>
                <a:spcPts val="1200"/>
              </a:spcBef>
              <a:buFont typeface="Arial" pitchFamily="34" charset="0"/>
              <a:buChar char="•"/>
            </a:pPr>
            <a:r>
              <a:rPr lang="en-US" sz="2400" dirty="0" smtClean="0"/>
              <a:t>Not managing disability cases to set clear expectations and limits</a:t>
            </a:r>
          </a:p>
          <a:p>
            <a:pPr eaLnBrk="1" hangingPunct="1">
              <a:lnSpc>
                <a:spcPct val="80000"/>
              </a:lnSpc>
              <a:spcBef>
                <a:spcPts val="1200"/>
              </a:spcBef>
              <a:buFont typeface="Arial" pitchFamily="34" charset="0"/>
              <a:buChar char="•"/>
            </a:pPr>
            <a:r>
              <a:rPr lang="en-US" sz="2400" dirty="0" smtClean="0"/>
              <a:t>Providing unrestricted “light duty”</a:t>
            </a:r>
          </a:p>
          <a:p>
            <a:pPr>
              <a:buFontTx/>
              <a:buNone/>
            </a:pPr>
            <a:endParaRPr lang="en-US" sz="22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9939" name="Content Placeholder 2"/>
          <p:cNvSpPr>
            <a:spLocks noGrp="1"/>
          </p:cNvSpPr>
          <p:nvPr>
            <p:ph idx="4294967295"/>
          </p:nvPr>
        </p:nvSpPr>
        <p:spPr>
          <a:xfrm>
            <a:off x="1771650" y="1066800"/>
            <a:ext cx="7372350" cy="5791200"/>
          </a:xfrm>
        </p:spPr>
        <p:txBody>
          <a:bodyPr/>
          <a:lstStyle/>
          <a:p>
            <a:pPr marL="0" lvl="1" indent="0">
              <a:lnSpc>
                <a:spcPts val="2100"/>
              </a:lnSpc>
              <a:spcBef>
                <a:spcPts val="600"/>
              </a:spcBef>
              <a:buFontTx/>
              <a:buNone/>
              <a:defRPr/>
            </a:pPr>
            <a:endParaRPr lang="en-US" sz="2200" dirty="0" smtClean="0"/>
          </a:p>
          <a:p>
            <a:pPr>
              <a:lnSpc>
                <a:spcPct val="100000"/>
              </a:lnSpc>
              <a:spcAft>
                <a:spcPts val="600"/>
              </a:spcAft>
              <a:defRPr/>
            </a:pPr>
            <a:endParaRPr lang="en-US" dirty="0" smtClean="0"/>
          </a:p>
          <a:p>
            <a:pPr algn="ctr">
              <a:lnSpc>
                <a:spcPct val="100000"/>
              </a:lnSpc>
              <a:spcAft>
                <a:spcPts val="600"/>
              </a:spcAft>
              <a:buFontTx/>
              <a:buNone/>
              <a:defRPr/>
            </a:pPr>
            <a:endParaRPr lang="en-US" sz="5400" dirty="0" smtClean="0">
              <a:effectLst>
                <a:outerShdw blurRad="38100" dist="38100" dir="2700000" algn="tl">
                  <a:srgbClr val="000000">
                    <a:alpha val="43137"/>
                  </a:srgbClr>
                </a:outerShdw>
              </a:effectLst>
            </a:endParaRPr>
          </a:p>
          <a:p>
            <a:pPr algn="ctr">
              <a:lnSpc>
                <a:spcPct val="100000"/>
              </a:lnSpc>
              <a:spcAft>
                <a:spcPts val="600"/>
              </a:spcAft>
              <a:buFontTx/>
              <a:buNone/>
              <a:defRPr/>
            </a:pPr>
            <a:r>
              <a:rPr lang="en-US" sz="5400" dirty="0" smtClean="0"/>
              <a:t>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9939" name="Content Placeholder 2"/>
          <p:cNvSpPr>
            <a:spLocks noGrp="1"/>
          </p:cNvSpPr>
          <p:nvPr>
            <p:ph idx="4294967295"/>
          </p:nvPr>
        </p:nvSpPr>
        <p:spPr>
          <a:xfrm>
            <a:off x="1771650" y="1066800"/>
            <a:ext cx="7372350" cy="5791200"/>
          </a:xfrm>
        </p:spPr>
        <p:txBody>
          <a:bodyPr/>
          <a:lstStyle/>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6000" dirty="0" smtClean="0"/>
          </a:p>
          <a:p>
            <a:pPr marL="0" lvl="1" indent="0" algn="ctr">
              <a:lnSpc>
                <a:spcPts val="2100"/>
              </a:lnSpc>
              <a:spcBef>
                <a:spcPts val="600"/>
              </a:spcBef>
              <a:buFontTx/>
              <a:buNone/>
              <a:defRPr/>
            </a:pPr>
            <a:endParaRPr lang="en-US" sz="5400" dirty="0" smtClean="0"/>
          </a:p>
          <a:p>
            <a:pPr marL="0" lvl="1" indent="0" algn="ctr">
              <a:lnSpc>
                <a:spcPts val="2100"/>
              </a:lnSpc>
              <a:spcBef>
                <a:spcPts val="600"/>
              </a:spcBef>
              <a:buFontTx/>
              <a:buNone/>
              <a:defRPr/>
            </a:pPr>
            <a:r>
              <a:rPr lang="en-US" sz="5400" dirty="0" smtClean="0"/>
              <a:t>Thank you!</a:t>
            </a:r>
          </a:p>
          <a:p>
            <a:pPr>
              <a:lnSpc>
                <a:spcPct val="100000"/>
              </a:lnSpc>
              <a:spcAft>
                <a:spcPts val="600"/>
              </a:spcAft>
              <a:defRPr/>
            </a:pPr>
            <a:endParaRPr lang="en-US" dirty="0" smtClean="0"/>
          </a:p>
          <a:p>
            <a:pPr>
              <a:lnSpc>
                <a:spcPct val="100000"/>
              </a:lnSpc>
              <a:spcAft>
                <a:spcPts val="600"/>
              </a:spcAft>
              <a:defRPr/>
            </a:pPr>
            <a:endParaRPr lang="en-US"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pPr eaLnBrk="1" hangingPunct="1"/>
            <a:endParaRPr lang="en-US" dirty="0" smtClean="0"/>
          </a:p>
        </p:txBody>
      </p:sp>
      <p:pic>
        <p:nvPicPr>
          <p:cNvPr id="31747" name="Picture 2" descr="AWD-46.jpg"/>
          <p:cNvPicPr>
            <a:picLocks noChangeAspect="1"/>
          </p:cNvPicPr>
          <p:nvPr/>
        </p:nvPicPr>
        <p:blipFill>
          <a:blip r:embed="rId3" cstate="print"/>
          <a:srcRect/>
          <a:stretch>
            <a:fillRect/>
          </a:stretch>
        </p:blipFill>
        <p:spPr bwMode="auto">
          <a:xfrm>
            <a:off x="1828800" y="1524000"/>
            <a:ext cx="69342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93888" y="0"/>
            <a:ext cx="6792912" cy="1089025"/>
          </a:xfrm>
        </p:spPr>
        <p:txBody>
          <a:bodyPr/>
          <a:lstStyle/>
          <a:p>
            <a:r>
              <a:rPr lang="en-US" sz="2800" dirty="0" smtClean="0">
                <a:solidFill>
                  <a:schemeClr val="tx1"/>
                </a:solidFill>
              </a:rPr>
              <a:t>Family and Medical Leave Act</a:t>
            </a:r>
          </a:p>
        </p:txBody>
      </p:sp>
      <p:sp>
        <p:nvSpPr>
          <p:cNvPr id="17411" name="Content Placeholder 2"/>
          <p:cNvSpPr>
            <a:spLocks noGrp="1"/>
          </p:cNvSpPr>
          <p:nvPr>
            <p:ph idx="1"/>
          </p:nvPr>
        </p:nvSpPr>
        <p:spPr>
          <a:xfrm>
            <a:off x="2084388" y="1023938"/>
            <a:ext cx="6704012" cy="5289550"/>
          </a:xfrm>
        </p:spPr>
        <p:txBody>
          <a:bodyPr/>
          <a:lstStyle/>
          <a:p>
            <a:pPr>
              <a:lnSpc>
                <a:spcPct val="100000"/>
              </a:lnSpc>
              <a:buFontTx/>
              <a:buNone/>
            </a:pPr>
            <a:r>
              <a:rPr lang="en-US" sz="2400" dirty="0" smtClean="0"/>
              <a:t>General Notice Obligations</a:t>
            </a:r>
          </a:p>
          <a:p>
            <a:pPr lvl="1" algn="just">
              <a:lnSpc>
                <a:spcPct val="100000"/>
              </a:lnSpc>
              <a:spcBef>
                <a:spcPts val="1200"/>
              </a:spcBef>
            </a:pPr>
            <a:r>
              <a:rPr lang="en-US" sz="2400" u="sng" dirty="0" smtClean="0"/>
              <a:t>Covered employers</a:t>
            </a:r>
            <a:r>
              <a:rPr lang="en-US" sz="2400" dirty="0" smtClean="0"/>
              <a:t> must post a general FMLA notice even when they have no FMLA-eligible employees</a:t>
            </a:r>
          </a:p>
          <a:p>
            <a:pPr lvl="1" algn="just">
              <a:lnSpc>
                <a:spcPct val="100000"/>
              </a:lnSpc>
              <a:spcBef>
                <a:spcPts val="1200"/>
              </a:spcBef>
            </a:pPr>
            <a:r>
              <a:rPr lang="en-US" sz="2400" dirty="0" smtClean="0"/>
              <a:t>Electronic posting satisfies requirement, assuming all employees have access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041525" y="1077913"/>
            <a:ext cx="6861175" cy="5094287"/>
          </a:xfrm>
        </p:spPr>
        <p:txBody>
          <a:bodyPr/>
          <a:lstStyle/>
          <a:p>
            <a:pPr algn="just">
              <a:spcBef>
                <a:spcPts val="1200"/>
              </a:spcBef>
              <a:buFontTx/>
              <a:buNone/>
            </a:pPr>
            <a:r>
              <a:rPr lang="en-US" sz="2400" dirty="0" smtClean="0"/>
              <a:t>Employee Notice Requirements</a:t>
            </a:r>
          </a:p>
          <a:p>
            <a:pPr lvl="1" algn="just">
              <a:spcBef>
                <a:spcPts val="1200"/>
              </a:spcBef>
            </a:pPr>
            <a:r>
              <a:rPr lang="en-US" sz="2400" dirty="0" smtClean="0"/>
              <a:t>Employees must explain reasons for leave in a manner that allows an employer to determine whether the leave qualifies under the Act</a:t>
            </a:r>
          </a:p>
          <a:p>
            <a:pPr lvl="1" algn="just">
              <a:spcBef>
                <a:spcPts val="1200"/>
              </a:spcBef>
            </a:pPr>
            <a:r>
              <a:rPr lang="en-US" sz="2400" dirty="0" smtClean="0"/>
              <a:t>Employees can be required to comply with customary requirements for requesting leave</a:t>
            </a:r>
          </a:p>
        </p:txBody>
      </p:sp>
      <p:sp>
        <p:nvSpPr>
          <p:cNvPr id="18436" name="Rectangle 2"/>
          <p:cNvSpPr>
            <a:spLocks noGrp="1" noChangeArrowheads="1"/>
          </p:cNvSpPr>
          <p:nvPr>
            <p:ph type="title"/>
          </p:nvPr>
        </p:nvSpPr>
        <p:spPr>
          <a:xfrm>
            <a:off x="1828800" y="0"/>
            <a:ext cx="7315200" cy="892175"/>
          </a:xfrm>
        </p:spPr>
        <p:txBody>
          <a:bodyPr/>
          <a:lstStyle/>
          <a:p>
            <a:pPr eaLnBrk="1" hangingPunct="1"/>
            <a:r>
              <a:rPr lang="en-US" sz="2800" dirty="0" smtClean="0">
                <a:solidFill>
                  <a:schemeClr val="tx1"/>
                </a:solidFill>
              </a:rPr>
              <a:t>Family and Medical Leave Act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16113" y="0"/>
            <a:ext cx="6770687" cy="892175"/>
          </a:xfrm>
        </p:spPr>
        <p:txBody>
          <a:bodyPr/>
          <a:lstStyle/>
          <a:p>
            <a:pPr marL="342900" indent="-342900"/>
            <a:r>
              <a:rPr lang="en-US" sz="2800" dirty="0" smtClean="0">
                <a:solidFill>
                  <a:schemeClr val="tx1"/>
                </a:solidFill>
              </a:rPr>
              <a:t>Family and Medical Leave Act</a:t>
            </a:r>
          </a:p>
        </p:txBody>
      </p:sp>
      <p:sp>
        <p:nvSpPr>
          <p:cNvPr id="19459" name="Content Placeholder 2"/>
          <p:cNvSpPr>
            <a:spLocks noGrp="1"/>
          </p:cNvSpPr>
          <p:nvPr>
            <p:ph idx="1"/>
          </p:nvPr>
        </p:nvSpPr>
        <p:spPr>
          <a:xfrm>
            <a:off x="2084388" y="957263"/>
            <a:ext cx="6704012" cy="4757737"/>
          </a:xfrm>
        </p:spPr>
        <p:txBody>
          <a:bodyPr/>
          <a:lstStyle/>
          <a:p>
            <a:pPr algn="just">
              <a:lnSpc>
                <a:spcPct val="100000"/>
              </a:lnSpc>
              <a:spcBef>
                <a:spcPts val="1200"/>
              </a:spcBef>
              <a:buFontTx/>
              <a:buNone/>
            </a:pPr>
            <a:r>
              <a:rPr lang="en-US" sz="2400" dirty="0" smtClean="0"/>
              <a:t>Employer Notice Requirements</a:t>
            </a:r>
          </a:p>
          <a:p>
            <a:pPr lvl="1" algn="just">
              <a:lnSpc>
                <a:spcPts val="2400"/>
              </a:lnSpc>
              <a:spcBef>
                <a:spcPts val="1200"/>
              </a:spcBef>
            </a:pPr>
            <a:r>
              <a:rPr lang="en-US" sz="2200" dirty="0" smtClean="0"/>
              <a:t>Employers must notify employees of their eligibility to take leave, as well as their rights and responsibilities, within 5 business days of being put on notice of a FMLA-qualifying reason</a:t>
            </a:r>
          </a:p>
          <a:p>
            <a:pPr lvl="1" algn="just">
              <a:lnSpc>
                <a:spcPts val="2400"/>
              </a:lnSpc>
              <a:spcBef>
                <a:spcPts val="1200"/>
              </a:spcBef>
            </a:pPr>
            <a:r>
              <a:rPr lang="en-US" sz="2200" dirty="0" smtClean="0"/>
              <a:t>Employers must provide certification form for employees to give to their health care provider</a:t>
            </a:r>
          </a:p>
          <a:p>
            <a:pPr lvl="1" algn="just">
              <a:lnSpc>
                <a:spcPts val="2400"/>
              </a:lnSpc>
              <a:spcBef>
                <a:spcPts val="1200"/>
              </a:spcBef>
            </a:pPr>
            <a:r>
              <a:rPr lang="en-US" sz="2200" dirty="0" smtClean="0"/>
              <a:t>Requires detail regarding nature and duration of FMLA-qualifying illness/injury</a:t>
            </a:r>
          </a:p>
          <a:p>
            <a:pPr marL="739775" lvl="2" indent="-274638" algn="just">
              <a:lnSpc>
                <a:spcPts val="2400"/>
              </a:lnSpc>
              <a:spcBef>
                <a:spcPts val="600"/>
              </a:spcBef>
              <a:buFont typeface="Arial" pitchFamily="34" charset="0"/>
              <a:buChar char="•"/>
            </a:pPr>
            <a:r>
              <a:rPr lang="en-US" sz="2200" dirty="0" smtClean="0"/>
              <a:t>Employers must provide notice to employees confirming leave designation and amount of leave within 5 business days of receiving medical certification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851025" y="0"/>
            <a:ext cx="7292975" cy="892175"/>
          </a:xfrm>
        </p:spPr>
        <p:txBody>
          <a:bodyPr/>
          <a:lstStyle/>
          <a:p>
            <a:r>
              <a:rPr lang="en-US" sz="2800" dirty="0" smtClean="0">
                <a:solidFill>
                  <a:schemeClr val="tx1"/>
                </a:solidFill>
              </a:rPr>
              <a:t>Family and Medical Leave Act</a:t>
            </a:r>
          </a:p>
        </p:txBody>
      </p:sp>
      <p:sp>
        <p:nvSpPr>
          <p:cNvPr id="20483" name="Content Placeholder 2"/>
          <p:cNvSpPr>
            <a:spLocks noGrp="1"/>
          </p:cNvSpPr>
          <p:nvPr>
            <p:ph idx="4294967295"/>
          </p:nvPr>
        </p:nvSpPr>
        <p:spPr>
          <a:xfrm>
            <a:off x="1893888" y="892175"/>
            <a:ext cx="7100887" cy="5127625"/>
          </a:xfrm>
        </p:spPr>
        <p:txBody>
          <a:bodyPr/>
          <a:lstStyle/>
          <a:p>
            <a:pPr algn="just">
              <a:spcBef>
                <a:spcPts val="1200"/>
              </a:spcBef>
              <a:buFontTx/>
              <a:buNone/>
            </a:pPr>
            <a:r>
              <a:rPr lang="en-US" sz="2400" dirty="0" smtClean="0"/>
              <a:t>Medical Certifications</a:t>
            </a:r>
          </a:p>
          <a:p>
            <a:pPr lvl="1" algn="just">
              <a:lnSpc>
                <a:spcPct val="100000"/>
              </a:lnSpc>
              <a:spcBef>
                <a:spcPts val="600"/>
              </a:spcBef>
            </a:pPr>
            <a:r>
              <a:rPr lang="en-US" sz="2200" dirty="0" smtClean="0"/>
              <a:t>Initial Medical Certification</a:t>
            </a:r>
          </a:p>
          <a:p>
            <a:pPr lvl="2" algn="just">
              <a:lnSpc>
                <a:spcPct val="100000"/>
              </a:lnSpc>
              <a:spcBef>
                <a:spcPts val="600"/>
              </a:spcBef>
              <a:buFontTx/>
              <a:buChar char="•"/>
            </a:pPr>
            <a:r>
              <a:rPr lang="en-US" sz="2200" dirty="0" smtClean="0"/>
              <a:t>If condition extends beyond a year, certifications can be requested annually</a:t>
            </a:r>
          </a:p>
          <a:p>
            <a:pPr lvl="2" algn="just">
              <a:lnSpc>
                <a:spcPct val="100000"/>
              </a:lnSpc>
              <a:spcBef>
                <a:spcPts val="600"/>
              </a:spcBef>
              <a:buFontTx/>
              <a:buChar char="•"/>
            </a:pPr>
            <a:r>
              <a:rPr lang="en-US" sz="2200" dirty="0" smtClean="0"/>
              <a:t>Recertification may be requested for continuing, open-ended conditions every 6 months</a:t>
            </a:r>
          </a:p>
          <a:p>
            <a:pPr lvl="1" algn="just">
              <a:lnSpc>
                <a:spcPct val="100000"/>
              </a:lnSpc>
              <a:spcBef>
                <a:spcPts val="600"/>
              </a:spcBef>
            </a:pPr>
            <a:r>
              <a:rPr lang="en-US" sz="2200" dirty="0" smtClean="0"/>
              <a:t>Where a medical certification is deficient:</a:t>
            </a:r>
          </a:p>
          <a:p>
            <a:pPr lvl="2" algn="just">
              <a:lnSpc>
                <a:spcPct val="100000"/>
              </a:lnSpc>
              <a:spcBef>
                <a:spcPts val="600"/>
              </a:spcBef>
              <a:buFontTx/>
              <a:buChar char="•"/>
            </a:pPr>
            <a:r>
              <a:rPr lang="en-US" sz="2200" dirty="0" smtClean="0"/>
              <a:t>Employers must notify employees in writing of the additional information necessary to make a certification complete</a:t>
            </a:r>
          </a:p>
          <a:p>
            <a:pPr lvl="2" algn="just">
              <a:lnSpc>
                <a:spcPct val="100000"/>
              </a:lnSpc>
              <a:spcBef>
                <a:spcPts val="600"/>
              </a:spcBef>
              <a:buFontTx/>
              <a:buChar char="•"/>
            </a:pPr>
            <a:r>
              <a:rPr lang="en-US" sz="2200" dirty="0" smtClean="0"/>
              <a:t>Employees have 7 calendar days to cure deficiencies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Family and Medical Leave Act</a:t>
            </a:r>
            <a:endParaRPr lang="en-US" sz="2800" dirty="0"/>
          </a:p>
        </p:txBody>
      </p:sp>
      <p:sp>
        <p:nvSpPr>
          <p:cNvPr id="3" name="Content Placeholder 2"/>
          <p:cNvSpPr>
            <a:spLocks noGrp="1"/>
          </p:cNvSpPr>
          <p:nvPr>
            <p:ph idx="1"/>
          </p:nvPr>
        </p:nvSpPr>
        <p:spPr>
          <a:xfrm>
            <a:off x="2027238" y="985839"/>
            <a:ext cx="6704012" cy="4881562"/>
          </a:xfrm>
        </p:spPr>
        <p:txBody>
          <a:bodyPr/>
          <a:lstStyle/>
          <a:p>
            <a:pPr algn="just">
              <a:lnSpc>
                <a:spcPct val="100000"/>
              </a:lnSpc>
              <a:spcBef>
                <a:spcPts val="600"/>
              </a:spcBef>
              <a:buFontTx/>
              <a:buNone/>
            </a:pPr>
            <a:r>
              <a:rPr lang="en-US" sz="2400" dirty="0" smtClean="0"/>
              <a:t>Intermittent Leave Issues</a:t>
            </a:r>
          </a:p>
          <a:p>
            <a:pPr lvl="1" algn="just">
              <a:lnSpc>
                <a:spcPct val="100000"/>
              </a:lnSpc>
              <a:spcBef>
                <a:spcPts val="600"/>
              </a:spcBef>
            </a:pPr>
            <a:r>
              <a:rPr lang="en-US" sz="2200" dirty="0" smtClean="0"/>
              <a:t>Minimum duration may be shortest period of time used to account for other leaves</a:t>
            </a:r>
          </a:p>
          <a:p>
            <a:pPr lvl="1" algn="just">
              <a:lnSpc>
                <a:spcPct val="100000"/>
              </a:lnSpc>
              <a:spcBef>
                <a:spcPts val="600"/>
              </a:spcBef>
            </a:pPr>
            <a:r>
              <a:rPr lang="en-US" sz="2200" dirty="0" smtClean="0"/>
              <a:t>Employers are obligated to track intermittent leave and inform employees of amount of leave available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Intros 13">
      <a:dk1>
        <a:srgbClr val="808080"/>
      </a:dk1>
      <a:lt1>
        <a:srgbClr val="FFFFFF"/>
      </a:lt1>
      <a:dk2>
        <a:srgbClr val="253E68"/>
      </a:dk2>
      <a:lt2>
        <a:srgbClr val="FFFFFF"/>
      </a:lt2>
      <a:accent1>
        <a:srgbClr val="6A1B2C"/>
      </a:accent1>
      <a:accent2>
        <a:srgbClr val="333399"/>
      </a:accent2>
      <a:accent3>
        <a:srgbClr val="ACAFB9"/>
      </a:accent3>
      <a:accent4>
        <a:srgbClr val="DADADA"/>
      </a:accent4>
      <a:accent5>
        <a:srgbClr val="B9ABAC"/>
      </a:accent5>
      <a:accent6>
        <a:srgbClr val="2D2D8A"/>
      </a:accent6>
      <a:hlink>
        <a:srgbClr val="009999"/>
      </a:hlink>
      <a:folHlink>
        <a:srgbClr val="99CC00"/>
      </a:folHlink>
    </a:clrScheme>
    <a:fontScheme name="Intros">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r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s 13">
        <a:dk1>
          <a:srgbClr val="808080"/>
        </a:dk1>
        <a:lt1>
          <a:srgbClr val="FFFFFF"/>
        </a:lt1>
        <a:dk2>
          <a:srgbClr val="253E68"/>
        </a:dk2>
        <a:lt2>
          <a:srgbClr val="FFFFFF"/>
        </a:lt2>
        <a:accent1>
          <a:srgbClr val="6A1B2C"/>
        </a:accent1>
        <a:accent2>
          <a:srgbClr val="333399"/>
        </a:accent2>
        <a:accent3>
          <a:srgbClr val="ACAFB9"/>
        </a:accent3>
        <a:accent4>
          <a:srgbClr val="DADADA"/>
        </a:accent4>
        <a:accent5>
          <a:srgbClr val="B9ABAC"/>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0</TotalTime>
  <Words>1895</Words>
  <Application>Microsoft Office PowerPoint</Application>
  <PresentationFormat>On-screen Show (4:3)</PresentationFormat>
  <Paragraphs>273</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Theme1</vt:lpstr>
      <vt:lpstr>Slipping Through The Cracks: The Dominating Dilemmas Of Disability Management</vt:lpstr>
      <vt:lpstr>PowerPoint Presentation</vt:lpstr>
      <vt:lpstr>FMLA provides:</vt:lpstr>
      <vt:lpstr>FMLA provides:</vt:lpstr>
      <vt:lpstr>Family and Medical Leave Act</vt:lpstr>
      <vt:lpstr>Family and Medical Leave Act</vt:lpstr>
      <vt:lpstr>Family and Medical Leave Act</vt:lpstr>
      <vt:lpstr>Family and Medical Leave Act</vt:lpstr>
      <vt:lpstr>Family and Medical Leave Act</vt:lpstr>
      <vt:lpstr>Military Family Leave</vt:lpstr>
      <vt:lpstr>Military Family Leave</vt:lpstr>
      <vt:lpstr>Military Family Leave</vt:lpstr>
      <vt:lpstr>PowerPoint Presentation</vt:lpstr>
      <vt:lpstr>Definition of “Disability”</vt:lpstr>
      <vt:lpstr>Key Concepts Under The ADA</vt:lpstr>
      <vt:lpstr>ADAAA Basics</vt:lpstr>
      <vt:lpstr>Automatic Disabilities</vt:lpstr>
      <vt:lpstr>Result of the Amendments</vt:lpstr>
      <vt:lpstr>Insight from Post-Amendments Cases</vt:lpstr>
      <vt:lpstr>Two Primary Perspectives</vt:lpstr>
      <vt:lpstr>Implications for Disability Management</vt:lpstr>
      <vt:lpstr>Two Basic Types of ADA Cases</vt:lpstr>
      <vt:lpstr>Can Impairments of Short Duration be Covered ADA Disabilities?</vt:lpstr>
      <vt:lpstr>PowerPoint Presentation</vt:lpstr>
      <vt:lpstr>Leave as an Accommodation</vt:lpstr>
      <vt:lpstr>Guidance from the EEOC as to ADA Requirements</vt:lpstr>
      <vt:lpstr>Leave Accommodations</vt:lpstr>
      <vt:lpstr>Conduct Leave Analysis</vt:lpstr>
      <vt:lpstr>Leave Accommodations</vt:lpstr>
      <vt:lpstr>Leave Accommodations</vt:lpstr>
      <vt:lpstr>Leave Accommodations</vt:lpstr>
      <vt:lpstr>Leave Accommodations</vt:lpstr>
      <vt:lpstr>Leave Accommodations</vt:lpstr>
      <vt:lpstr>Leave Accommodations</vt:lpstr>
      <vt:lpstr>PowerPoint Presentation</vt:lpstr>
      <vt:lpstr>Biggest FMLA Mistakes</vt:lpstr>
      <vt:lpstr>Biggest FMLA Mistakes</vt:lpstr>
      <vt:lpstr>PowerPoint Presentation</vt:lpstr>
      <vt:lpstr>Biggest Mistakes Under the ADA</vt:lpstr>
      <vt:lpstr>Biggest Mistakes Under the ADA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2011-05-23T21:46:41Z</dcterms:created>
  <dcterms:modified xsi:type="dcterms:W3CDTF">2016-05-17T19:26:26Z</dcterms:modified>
</cp:coreProperties>
</file>